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3"/>
    <p:sldId id="333" r:id="rId4"/>
    <p:sldId id="281" r:id="rId5"/>
    <p:sldId id="334" r:id="rId6"/>
    <p:sldId id="337" r:id="rId7"/>
    <p:sldId id="287" r:id="rId8"/>
    <p:sldId id="289" r:id="rId9"/>
    <p:sldId id="290" r:id="rId10"/>
    <p:sldId id="338" r:id="rId11"/>
    <p:sldId id="339" r:id="rId12"/>
    <p:sldId id="340" r:id="rId13"/>
    <p:sldId id="291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3" r:id="rId26"/>
    <p:sldId id="293" r:id="rId27"/>
    <p:sldId id="354" r:id="rId28"/>
    <p:sldId id="356" r:id="rId29"/>
    <p:sldId id="357" r:id="rId30"/>
    <p:sldId id="358" r:id="rId31"/>
    <p:sldId id="361" r:id="rId32"/>
    <p:sldId id="359" r:id="rId33"/>
    <p:sldId id="315" r:id="rId34"/>
    <p:sldId id="362" r:id="rId35"/>
    <p:sldId id="363" r:id="rId36"/>
    <p:sldId id="355" r:id="rId37"/>
    <p:sldId id="316" r:id="rId38"/>
    <p:sldId id="317" r:id="rId39"/>
    <p:sldId id="318" r:id="rId40"/>
    <p:sldId id="321" r:id="rId41"/>
    <p:sldId id="364" r:id="rId42"/>
    <p:sldId id="367" r:id="rId43"/>
    <p:sldId id="331" r:id="rId44"/>
    <p:sldId id="332" r:id="rId45"/>
  </p:sldIdLst>
  <p:sldSz cx="9144000" cy="6858000" type="screen4x3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6D9F66E-5EB9-4882-86FB-DCBF35E3C3E4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 showGuides="1">
      <p:cViewPr varScale="1">
        <p:scale>
          <a:sx n="86" d="100"/>
          <a:sy n="86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customXml" Target="../customXml/item1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r-HR" smtClean="0"/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r-HR" smtClean="0"/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r-HR" smtClean="0"/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284288" y="1201738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975" y="4623634"/>
            <a:ext cx="5511800" cy="3242548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hr-HR" dirty="0"/>
              <a:t>Uredite stilove teksta matrice</a:t>
            </a:r>
            <a:endParaRPr lang="hr-HR" dirty="0"/>
          </a:p>
          <a:p>
            <a:pPr lvl="1"/>
            <a:r>
              <a:rPr lang="hr-HR" dirty="0"/>
              <a:t>Druga razina</a:t>
            </a:r>
            <a:endParaRPr lang="hr-HR" dirty="0"/>
          </a:p>
          <a:p>
            <a:pPr lvl="2"/>
            <a:r>
              <a:rPr lang="hr-HR" dirty="0"/>
              <a:t>Treća razina</a:t>
            </a:r>
            <a:endParaRPr lang="hr-HR" dirty="0"/>
          </a:p>
          <a:p>
            <a:pPr lvl="3"/>
            <a:r>
              <a:rPr lang="hr-HR" dirty="0"/>
              <a:t>Četvrta razina</a:t>
            </a:r>
            <a:endParaRPr lang="hr-HR" dirty="0"/>
          </a:p>
          <a:p>
            <a:pPr lvl="4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r-HR" smtClean="0"/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Prostoručn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" name="Prostoručn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" name="Prostoručn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" name="Prostoručn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" name="Prostoručn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" name="Prostoručn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" name="Prostoručn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" name="Prostoručn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" name="Prostoručn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" name="Prostoručn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" name="Prostoručn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" name="Prostoručn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" name="Prostoručn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" name="Prostoručn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" name="Prostoručn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" name="Prostoručn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" name="Prostoručn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" name="Prostoručn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" name="Prostoručn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" name="Prostoručn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" name="Prostoručn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" name="Prostoručn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" name="Prostoručn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" name="Prostoručn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" name="Prostoručn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" name="Prostoručn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" name="Prostoručn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" name="Prostoručn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" name="Prostoručn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" name="Prostoručn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5" name="Prostoručn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6" name="Prostoručn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7" name="Prostoručn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8" name="Prostoručn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9" name="Prostoručn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Prostoručn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" name="Prostoručn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" name="Prostoručn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" name="Prostoručn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5" name="Prostoručn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6" name="Prostoručn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7" name="Prostoručn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8" name="Prostoručn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49" name="Prostoručno 500"/>
          <p:cNvSpPr/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grpSp>
        <p:nvGrpSpPr>
          <p:cNvPr id="50" name="Grupa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Prostoručn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2" name="Prostoručn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3" name="Prostoručn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4" name="Prostoručn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5" name="Prostoručn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6" name="Prostoručn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7" name="Prostoručn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8" name="Prostoručn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59" name="Prostoručno 413"/>
          <p:cNvSpPr/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60" name="Prostoručno 414"/>
          <p:cNvSpPr/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Prostoručn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3" name="Prostoručn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4" name="Prostoručn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5" name="Prostoručn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6" name="Prostoručn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7" name="Prostoručn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8" name="Prostoručn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9" name="Prostoru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0" name="Prostoručn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1" name="Prostoručn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2" name="Prostoručn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3" name="Prostoručn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4" name="Prostoručn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5" name="Prostoručn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6" name="Prostoručn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7" name="Prostoručn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8" name="Prostoručn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9" name="Prostoru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0" name="Prostoručn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Prostoručn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3" name="Prostoručn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4" name="Prostoručn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5" name="Prostoručn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6" name="Prostoručn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Prostoručn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9" name="Prostoručn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0" name="Prostoručn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1" name="Prostoručn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2" name="Prostoručn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3" name="Prostoručn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Prostoručn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6" name="Prostoručn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7" name="Prostoručn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8" name="Prostoručn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Prostoručn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1" name="Prostoručn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2" name="Prostoručn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3" name="Prostoručn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4" name="Prostoručn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5" name="Prostoručn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Prostoručn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8" name="Prostoručn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9" name="Prostoručn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0" name="Prostoručn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1" name="Prostoručn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2" name="Prostoručn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3" name="Prostoručn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4" name="Prostoručn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115" name="Prostoručno 8"/>
          <p:cNvSpPr/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116" name="Prostoručno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Prostoručn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9" name="Prostoručn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0" name="Prostoručn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1" name="Prostoručn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2" name="Prostoručn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3" name="Prostoručn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4" name="Prostoručn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5" name="Prostoručn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6" name="Prostoručn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7" name="Prostoručn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8" name="Prostoručn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9" name="Prostoručn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0" name="Prostoručn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1" name="Prostoručn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2" name="Prostoručn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3" name="Prostoručn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4" name="Prostoručn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5" name="Prostoručn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6" name="Prostoručn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7" name="Prostoručn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8" name="Prostoručn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9" name="Prostoručn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0" name="Prostoručn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1" name="Prostoručn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2" name="Prostoručn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3" name="Prostoručn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4" name="Prostoručn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5" name="Prostoručn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Prostoručn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8" name="Prostoručn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9" name="Prostoručn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0" name="Prostoručn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1" name="Prostoručn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2" name="Prostoručn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3" name="Prostoručn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4" name="Prostoručn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5" name="Prostoručn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6" name="Prostoručn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7" name="Prostoručn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8" name="Prostoručn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9" name="Prostoručn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0" name="Prostoručn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1" name="Prostoručn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2" name="Prostoručn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3" name="Prostoručn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4" name="Prostoručn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5" name="Prostoručn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6" name="Prostoručn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7" name="Prostoručn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8" name="Prostoručn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9" name="Prostoručn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0" name="Prostoručn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Prostoručn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3" name="Prostoručn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4" name="Prostoručn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5" name="Prostoručn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6" name="Prostoručn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7" name="Prostoručn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8" name="Prostoručn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9" name="Prostoručn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927497" y="25785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Uredite stil podnaslova matrice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hr-HR" smtClean="0"/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hr-HR" smtClean="0"/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</a:fld>
            <a:endParaRPr lang="hr-HR" dirty="0"/>
          </a:p>
        </p:txBody>
      </p:sp>
      <p:sp>
        <p:nvSpPr>
          <p:cNvPr id="10" name="Naslov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 92"/>
          <p:cNvSpPr/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7" name="Prostoručno 50"/>
          <p:cNvSpPr/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8" name="Prostoručno 51"/>
          <p:cNvSpPr/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Prostoručn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" name="Prostoručn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" name="Prostoručn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" name="Prostoručn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" name="Prostoručn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" name="Prostoručn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" name="Prostoručn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" name="Prostoručn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" name="Prostoručn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" name="Prostoručn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" name="Prostoručn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" name="Prostoručn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" name="Prostoručn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" name="Prostoručn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" name="Prostoručn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" name="Prostoručn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" name="Prostoručn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" name="Prostoručn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" name="Prostoručn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" name="Prostoručn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" name="Prostoručn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" name="Prostoručn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" name="Prostoručn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" name="Prostoručn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" name="Prostoručn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5" name="Prostoručn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6" name="Prostoručn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7" name="Prostoručn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8" name="Prostoručn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9" name="Prostoručn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0" name="Prostoručn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1" name="Prostoručn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" name="Prostoručn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" name="Prostoručn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" name="Prostoručn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5" name="Prostoručn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6" name="Prostoručn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7" name="Prostoručn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8" name="Prostoručn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9" name="Prostoručn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0" name="Prostoručn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1" name="Prostoručn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2" name="Prostoručn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3" name="Prostoručn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4" name="Prostoručn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5" name="Prostoručn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6" name="Prostoručn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7" name="Prostoručn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8" name="Prostoručn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9" name="Prostoručn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0" name="Prostoručn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1" name="Prostoručn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2" name="Prostoručn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3" name="Prostoručn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4" name="Prostoručn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5" name="Prostoručn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6" name="Prostoručn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7" name="Prostoručn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8" name="Prostoručn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9" name="Prostoručn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0" name="Prostoručn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1" name="Prostoručn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2" name="Prostoručn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3" name="Prostoručn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4" name="Prostoručn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5" name="Prostoručn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6" name="Prostoručn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7" name="Prostoručn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8" name="Prostoručn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79" name="Prostoručn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0" name="Prostoručn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1" name="Prostoručn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2" name="Prostoručn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3" name="Prostoručn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4" name="Prostoručn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5" name="Prostoručn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6" name="Prostoručn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7" name="Prostoručn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8" name="Prostoručn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89" name="Prostoručn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0" name="Prostoručn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1" name="Prostoručn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2" name="Prostoručn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Prostoručn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5" name="Prostoručn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6" name="Prostoručn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7" name="Prostoručn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8" name="Prostoručn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99" name="Prostoručn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0" name="Prostoručn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1" name="Prostoručn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2" name="Prostoručn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3" name="Prostoručn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4" name="Prostoručn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5" name="Prostoručn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6" name="Prostoručn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7" name="Prostoručn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8" name="Prostoručn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09" name="Prostoručn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0" name="Prostoručn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1" name="Prostoručn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2" name="Prostoručn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3" name="Prostoručn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4" name="Prostoručn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5" name="Prostoručn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6" name="Prostoručn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7" name="Prostoručn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8" name="Prostoručn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19" name="Prostoručn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0" name="Prostoručn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1" name="Prostoručn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2" name="Prostoručn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3" name="Prostoručn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4" name="Prostoručn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5" name="Prostoručn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6" name="Prostoručn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7" name="Prostoručn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8" name="Prostoručn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9" name="Prostoručn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0" name="Prostoručn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1" name="Prostoručn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2" name="Prostoručn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3" name="Prostoručn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4" name="Prostoručn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5" name="Prostoručn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6" name="Prostoručn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7" name="Prostoručn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8" name="Prostoručn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9" name="Prostoručn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0" name="Prostoručn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1" name="Prostoručn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2" name="Prostoručn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3" name="Prostoručn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4" name="Prostoručn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5" name="Prostoručn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6" name="Prostoručn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7" name="Prostoručn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8" name="Prostoručn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9" name="Prostoručn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0" name="Prostoručn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1" name="Prostoručn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2" name="Prostoručn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3" name="Prostoručn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4" name="Prostoručn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5" name="Prostoručn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6" name="Prostoručn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7" name="Prostoručn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8" name="Prostoručn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9" name="Prostoručn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0" name="Prostoručn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1" name="Prostoručn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2" name="Prostoručn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3" name="Prostoručn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4" name="Prostoručn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5" name="Prostoručn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6" name="Prostoručn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7" name="Prostoručn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8" name="Prostoručn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9" name="Prostoručn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0" name="Prostoručn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1" name="Prostoručn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2" name="Prostoručn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3" name="Prostoručn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4" name="Prostoručn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5" name="Prostoručn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6" name="Prostoručn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Prostoručn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9" name="Prostoručn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0" name="Prostoručn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1" name="Prostoručn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2" name="Prostoručn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3" name="Prostoručn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4" name="Prostoručn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5" name="Prostoručn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6" name="Prostoručn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7" name="Prostoručn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8" name="Prostoručn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9" name="Prostoručn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0" name="Prostoručn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1" name="Prostoručn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2" name="Prostoručn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3" name="Prostoručn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4" name="Prostoručn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5" name="Prostoručn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6" name="Prostoručn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7" name="Prostoručn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8" name="Prostoručn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99" name="Prostoručn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0" name="Prostoručn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1" name="Prostoručn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2" name="Prostoručn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3" name="Prostoručn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4" name="Prostoručn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5" name="Prostoručn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6" name="Prostoručn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7" name="Prostoručn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8" name="Prostoručn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09" name="Prostoručn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0" name="Prostoručn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1" name="Prostoručn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2" name="Prostoručn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3" name="Prostoručn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4" name="Prostoručn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5" name="Prostoručn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6" name="Prostoručn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7" name="Prostoručn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8" name="Prostoručn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9" name="Prostoručn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0" name="Prostoručn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1" name="Prostoručn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2" name="Prostoručn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3" name="Prostoručn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4" name="Prostoručn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5" name="Prostoručn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6" name="Prostoručn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7" name="Prostoručn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8" name="Prostoručn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9" name="Prostoručn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0" name="Prostoručn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1" name="Prostoručn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2" name="Prostoručn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3" name="Prostoručn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4" name="Prostoručn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5" name="Prostoručn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6" name="Prostoručn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7" name="Prostoručn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8" name="Prostoručn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9" name="Prostoručn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0" name="Prostoručn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1" name="Prostoručn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2" name="Prostoručn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3" name="Prostoručn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4" name="Prostoručn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5" name="Prostoručn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6" name="Prostoručn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7" name="Prostoručn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8" name="Prostoručn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9" name="Prostoručn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0" name="Prostoručn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1" name="Prostoručn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2" name="Prostoručn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3" name="Prostoručn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4" name="Prostoručn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5" name="Prostoručn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6" name="Prostoručn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7" name="Prostoručn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8" name="Prostoručn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9" name="Prostoručn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Prostoručn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2" name="Prostoručn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3" name="Prostoručn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4" name="Prostoručn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5" name="Prostoručn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6" name="Prostoručn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7" name="Prostoručn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8" name="Prostoručn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69" name="Prostoručn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0" name="Prostoručn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1" name="Prostoručn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2" name="Prostoručn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3" name="Prostoručn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5" name="Prostoručn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6" name="Prostoručn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7" name="Prostoručn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79" name="Prostoručn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0" name="Prostoručn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1" name="Prostoručn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2" name="Prostoručn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3" name="Prostoručn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4" name="Prostoručn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7" name="Prostoručn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8" name="Prostoručn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Prostoručn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2" name="Prostoručn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3" name="Prostoručn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4" name="Prostoručn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5" name="Prostoručn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6" name="Prostoručn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7" name="Prostoručn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8" name="Prostoručn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9" name="Prostoručn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0" name="Prostoručn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1" name="Prostoručn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2" name="Prostoručn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3" name="Prostoručn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4" name="Prostoručn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5" name="Prostoručn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6" name="Prostoručn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7" name="Prostoručn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8" name="Prostoručn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9" name="Prostoručn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310" name="Prostoručno 52"/>
          <p:cNvSpPr/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Prostoručn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3" name="Prostoručn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4" name="Prostoručn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5" name="Prostoručn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6" name="Prostoručn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7" name="Prostoručn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8" name="Prostoručn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9" name="Prostoručn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0" name="Prostoručn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1" name="Prostoručn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2" name="Prostoručn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3" name="Prostoručn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4" name="Prostoručn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5" name="Prostoručn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6" name="Prostoručn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7" name="Prostoručn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8" name="Prostoručn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9" name="Prostoručn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0" name="Prostoručn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1" name="Prostoručn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2" name="Prostoručn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3" name="Prostoručn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4" name="Prostoručn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5" name="Prostoručn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6" name="Prostoručn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7" name="Prostoručn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8" name="Prostoručn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9" name="Prostoručn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0" name="Prostoručn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1" name="Prostoručn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2" name="Prostoručn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3" name="Prostoručn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4" name="Prostoru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5" name="Prostoručn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6" name="Prostoručn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47" name="Prostoručn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6" name="Prostoručn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7" name="Prostoručn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8" name="Prostoručn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9" name="Prostoručn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0" name="Prostoručn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1" name="Prostoručn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2" name="Prostoručn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3" name="Prostoručn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4" name="Prostoručn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5" name="Prostoručn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6" name="Prostoručn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7" name="Prostoručn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8" name="Prostoručn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89" name="Prostoručn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0" name="Prostoručn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1" name="Prostoručn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2" name="Prostoručn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3" name="Prostoručn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4" name="Prostoručn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5" name="Prostoručn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6" name="Prostoručn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7" name="Prostoručn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8" name="Prostoručn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99" name="Prostoručn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0" name="Prostoručn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1" name="Prostoručn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2" name="Prostoručn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3" name="Prostoručn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4" name="Prostoručn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5" name="Prostoručn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6" name="Prostoručn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7" name="Prostoručn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8" name="Prostoručn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09" name="Prostoručn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0" name="Prostoručn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1" name="Prostoručn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2" name="Prostoručn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3" name="Prostoručn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4" name="Prostoručn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5" name="Prostoručn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6" name="Prostoručn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7" name="Prostoručn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8" name="Prostoručn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19" name="Prostoručn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20" name="Prostoručn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421" name="Prostoručn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7" name="Prostoručn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8" name="Prostoručn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9" name="Prostoručn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0" name="Prostoručn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1" name="Prostoručn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2" name="Prostoručn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3" name="Prostoručn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74" name="Prostoručn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0" name="Prostoručn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1" name="Prostoručn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2" name="Prostoručn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3" name="Prostoručn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4" name="Prostoručn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65" name="Prostoručn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54" name="Prostoručn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55" name="Prostoručn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56" name="Prostoru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57" name="Prostoručn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  <p:sp>
            <p:nvSpPr>
              <p:cNvPr id="358" name="Prostoručn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hr-HR" sz="135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Prostoručn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4" name="Prostoručn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5" name="Prostoručn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6" name="Prostoručn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7" name="Prostoručn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8" name="Prostoručn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9" name="Prostoručn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0" name="Prostoručn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Prostoručn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3" name="Prostoručn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4" name="Prostoručn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5" name="Prostoručn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6" name="Prostoručn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7" name="Prostoručn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8" name="Prostoručn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39" name="Prostoručn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Prostoručn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2" name="Prostoručn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3" name="Prostoručn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4" name="Prostoručn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5" name="Prostoručn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6" name="Prostoručn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7" name="Prostoručn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48" name="Prostoručn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 hasCustomPrompt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0"/>
          <p:cNvSpPr/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8" name="Prostoručno 51"/>
          <p:cNvSpPr/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sp>
        <p:nvSpPr>
          <p:cNvPr id="9" name="Prostoručno 51"/>
          <p:cNvSpPr/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hr-HR" sz="135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Prostoručn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2" name="Prostoručn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3" name="Prostoručn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4" name="Prostoručn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5" name="Prostoručn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6" name="Prostoručn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7" name="Prostoručn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18" name="Prostoručn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Prostoručn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1" name="Prostoručn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2" name="Prostoručn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3" name="Prostoručn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4" name="Prostoručn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5" name="Prostoručn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Prostoručn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8" name="Prostoručn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29" name="Prostoručn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0" name="Prostoručn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1" name="Prostoručn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2" name="Prostoručn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3" name="Prostoručn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34" name="Grupa 16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Prostoručn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6" name="Prostoručn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7" name="Prostoručn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8" name="Prostoručn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39" name="Prostoručn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0" name="Prostoručn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1" name="Prostoručn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2" name="Prostoručn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Prostoručn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5" name="Prostoručn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6" name="Prostoručn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7" name="Prostoručn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8" name="Prostoručn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49" name="Prostoručn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0" name="Prostoručn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1" name="Prostoručn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Prostoručn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4" name="Prostoručn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5" name="Prostoručn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6" name="Prostoručn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7" name="Prostoručn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8" name="Prostoručn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59" name="Prostoručn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0" name="Prostoručn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Prostoručn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3" name="Prostoručn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4" name="Prostoručn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5" name="Prostoručn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6" name="Prostoručn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7" name="Prostoručn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8" name="Prostoručn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  <p:sp>
          <p:nvSpPr>
            <p:cNvPr id="69" name="Prostoručn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hr-HR" sz="1350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  <a:endParaRPr lang="hr-HR" dirty="0"/>
          </a:p>
          <a:p>
            <a:pPr lvl="1"/>
            <a:r>
              <a:rPr lang="hr-HR" dirty="0"/>
              <a:t>Druga razina</a:t>
            </a:r>
            <a:endParaRPr lang="hr-HR" dirty="0"/>
          </a:p>
          <a:p>
            <a:pPr lvl="2"/>
            <a:r>
              <a:rPr lang="hr-HR" dirty="0"/>
              <a:t>Treća razina</a:t>
            </a:r>
            <a:endParaRPr lang="hr-HR" dirty="0"/>
          </a:p>
          <a:p>
            <a:pPr lvl="3"/>
            <a:r>
              <a:rPr lang="hr-HR" dirty="0"/>
              <a:t>Četvrta razina</a:t>
            </a:r>
            <a:endParaRPr lang="hr-HR" dirty="0"/>
          </a:p>
          <a:p>
            <a:pPr lvl="4"/>
            <a:r>
              <a:rPr lang="hr-HR" dirty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hr-HR" smtClean="0"/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hr-HR" smtClean="0"/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GIF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GIF"/><Relationship Id="rId1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1" Type="http://schemas.openxmlformats.org/officeDocument/2006/relationships/image" Target="../media/image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8"/>
            <a:ext cx="6480000" cy="4820382"/>
            <a:chOff x="2567836" y="1394541"/>
            <a:chExt cx="7002049" cy="4719559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1"/>
              <a:ext cx="7002049" cy="450503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753470" cy="461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učenik je dužan doći u školu </a:t>
              </a:r>
              <a:r>
                <a:rPr lang="hr-HR" altLang="sr-Latn-RS" sz="1700" b="1" i="1" dirty="0">
                  <a:solidFill>
                    <a:srgbClr val="FF0000"/>
                  </a:solidFill>
                </a:rPr>
                <a:t>deset minuta prije početka nastave (nastava počinje 8.00 sati )</a:t>
              </a:r>
              <a:endParaRPr lang="hr-HR" altLang="sr-Latn-RS" sz="1700" b="1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učenici koji su zakasnili na nastavu do 10 minuta, mogu tiho ući u učionicu i ispričati se učitelju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učenici su dužni dolaziti uredni u školu i biti primjereno odjeveni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na nastavi se učenik ne smije koristiti prijenosnim računalom, mobitelom i drugim sličnim aparatima ako učitelj ne odredi drukčije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pl-PL" altLang="sr-Latn-RS" sz="1700" b="1" dirty="0">
                  <a:solidFill>
                    <a:srgbClr val="002060"/>
                  </a:solidFill>
                </a:rPr>
                <a:t>škola nije odgovorna za nestanak novca radnika i učenika tijekom boravka u školskom prostoru</a:t>
              </a:r>
              <a:endParaRPr lang="pl-PL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5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108007" y="360000"/>
            <a:ext cx="6927987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Pravila ponašanja učenika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1667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roditelji/skrbnici obvezni su nadoknaditi štetu koju učenik učini za vrijeme boravka u školi, na izletu ili ekskurziji u skladu s općim propisima obveznog prava</a:t>
              </a:r>
              <a:endParaRPr lang="hr-HR" altLang="sr-Latn-RS" sz="15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2683246" y="360000"/>
            <a:ext cx="3777508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Naknada štete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Picture 9" descr="BrokenWindo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9456" y="3087678"/>
            <a:ext cx="2322630" cy="2128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158" y="3087678"/>
            <a:ext cx="2085770" cy="2128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440000" y="1054242"/>
            <a:ext cx="6480000" cy="4137254"/>
            <a:chOff x="2684537" y="1368209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684537" y="1368209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4954"/>
              <a:ext cx="6748456" cy="406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buNone/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U razrednom odjelu tjedno se određuju dva redara, koji: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Dolaze 10 minuta prije početka nastave, pregledaju učionicu i o uočenim nepravilnostima ili oštećenjima izvješćuju dežurnog učitelja.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Pripremaju učionicu za nastavu, brišu ploču i donose prema potrebi nastavna sredstva i pomagala.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80000"/>
                </a:lnSpc>
                <a:buNone/>
              </a:pP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Učenici mogu objedovati samo u blagovaonici.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Za vrijeme objeda u blagovaonici mora biti red i mir.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Nakon završenog objeda učenik je dužan pribor za jelo odložiti na odgovarajuće mjesto.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80000"/>
                </a:lnSpc>
                <a:buNone/>
              </a:pP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700" b="1" dirty="0">
                  <a:solidFill>
                    <a:srgbClr val="002060"/>
                  </a:solidFill>
                </a:rPr>
                <a:t>Knjige posuđene u knjižnici učenik je dužan čuvati i neoštećene pravodobno vratiti.</a:t>
              </a: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endParaRPr lang="hr-HR" altLang="sr-Latn-RS" sz="17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/>
          <p:nvPr/>
        </p:nvSpPr>
        <p:spPr>
          <a:xfrm>
            <a:off x="903777" y="1793251"/>
            <a:ext cx="7362208" cy="2645340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PRAVILNIK</a:t>
            </a:r>
            <a:r>
              <a:rPr lang="hr-HR" sz="33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 </a:t>
            </a:r>
            <a:endParaRPr lang="hr-HR" sz="33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 načinima, postupcima i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elementima vrednovanja učenika 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u osnovnoj školi, Pravilnik o 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kriterijima za izricanje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pedagoških mjera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0"/>
            <a:ext cx="3333750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07906" y="1446767"/>
            <a:ext cx="4572638" cy="3429479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-1624026" y="4687910"/>
            <a:ext cx="735384" cy="441746"/>
          </a:xfrm>
        </p:spPr>
        <p:txBody>
          <a:bodyPr/>
          <a:lstStyle/>
          <a:p>
            <a:endParaRPr lang="hr-HR" dirty="0"/>
          </a:p>
        </p:txBody>
      </p:sp>
      <p:grpSp>
        <p:nvGrpSpPr>
          <p:cNvPr id="5" name="Grupa 4"/>
          <p:cNvGrpSpPr/>
          <p:nvPr/>
        </p:nvGrpSpPr>
        <p:grpSpPr>
          <a:xfrm>
            <a:off x="822325" y="1056640"/>
            <a:ext cx="6688455" cy="4452620"/>
            <a:chOff x="2567836" y="1500283"/>
            <a:chExt cx="7002049" cy="4229643"/>
          </a:xfrm>
        </p:grpSpPr>
        <p:sp>
          <p:nvSpPr>
            <p:cNvPr id="6" name="Pravokutnik s jednim zaobljenim kutom 5"/>
            <p:cNvSpPr/>
            <p:nvPr/>
          </p:nvSpPr>
          <p:spPr>
            <a:xfrm>
              <a:off x="2567836" y="1500283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4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Pravokutnik 8"/>
          <p:cNvSpPr/>
          <p:nvPr/>
        </p:nvSpPr>
        <p:spPr>
          <a:xfrm>
            <a:off x="1440000" y="1582341"/>
            <a:ext cx="6245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prvom polugodištu prvog razreda osnovne škole učitelj prati učenikova postignuća, ali ga ne ocjenjuje brojčano, nego ga odgojnim postupcima i mjerama potiče i priprema na vrednovanje i ocjenjivanje njegova uspjeha  i postignuća.</a:t>
            </a:r>
            <a:endParaRPr lang="hr-HR" alt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alt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 ima obvezu pratiti učenikovo pohađanje nastave, njegov rad i napredovanje te pomagati razredniku u rješavanju učenikovih teškoća u odgojno – obrazovnom procesu.</a:t>
            </a:r>
            <a:endParaRPr lang="hr-HR" alt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hr-HR" alt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00" y="3434678"/>
            <a:ext cx="2895600" cy="3509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720000"/>
            <a:ext cx="6480000" cy="4662815"/>
            <a:chOff x="2567835" y="1394542"/>
            <a:chExt cx="7787249" cy="4289930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5" y="1394542"/>
              <a:ext cx="77872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97622" y="1394542"/>
              <a:ext cx="7479055" cy="428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usmeno provjeravanje i ocjenjivanje može se provoditi na svakom nastavnome satu bez obveze najave i, u pravilu, ne smije trajati dulje od 10 minuta po učeniku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 danu kada piše pisanu provjeru, može biti usmeno provjeravan samo iz jednoga nastavnoga predmeta, odnosno iz dva nastavna predmeta ako taj dan nema pisanih provjera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i="1" dirty="0">
                  <a:solidFill>
                    <a:srgbClr val="FF0000"/>
                  </a:solidFill>
                </a:rPr>
                <a:t>u jednome danu može pisati samo jednu pisanu provjeru, a u jednome tjednu najviše četiri pisane provjere</a:t>
              </a:r>
              <a:endParaRPr lang="hr-HR" altLang="sr-Latn-RS" sz="15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 rot="20768871">
            <a:off x="720000" y="360000"/>
            <a:ext cx="1691810" cy="52629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3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učenik</a:t>
            </a:r>
            <a:endParaRPr lang="hr-HR" sz="33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720000"/>
            <a:ext cx="6300569" cy="4680000"/>
            <a:chOff x="2133573" y="1394542"/>
            <a:chExt cx="77872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133573" y="1394542"/>
              <a:ext cx="77872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75352" y="2013469"/>
              <a:ext cx="7503688" cy="308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Učitelji  su dužni  u svakom polugodištu javno objaviti </a:t>
              </a:r>
              <a:r>
                <a:rPr lang="hr-HR" altLang="sr-Latn-RS" sz="1600" b="1" i="1" dirty="0" err="1">
                  <a:solidFill>
                    <a:srgbClr val="FF0000"/>
                  </a:solidFill>
                </a:rPr>
                <a:t>vremenik</a:t>
              </a:r>
              <a:r>
                <a:rPr lang="hr-HR" altLang="sr-Latn-RS" sz="1600" b="1" dirty="0">
                  <a:solidFill>
                    <a:srgbClr val="002060"/>
                  </a:solidFill>
                </a:rPr>
                <a:t> u e – Dnevniku ili mrežnoj stranici škole- najčešće je vremenik okvirno predstavljen a najmanje tjedan dana ranije prije same pisane provjere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zaključna ocjena iz nastavnoga predmeta na kraju nastavne godine </a:t>
              </a:r>
              <a:r>
                <a:rPr lang="hr-HR" altLang="sr-Latn-RS" sz="1600" b="1" i="1" dirty="0">
                  <a:solidFill>
                    <a:srgbClr val="FF0000"/>
                  </a:solidFill>
                </a:rPr>
                <a:t>ne mora proizlaziti iz aritmetičke sredine upisanih ocjena</a:t>
              </a:r>
              <a:r>
                <a:rPr lang="hr-HR" altLang="sr-Latn-RS" sz="1600" b="1" dirty="0">
                  <a:solidFill>
                    <a:srgbClr val="002060"/>
                  </a:solidFill>
                </a:rPr>
                <a:t>, osobito ako je učenik pokazao napredak u drugom polugodištu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 rot="20768871">
            <a:off x="720000" y="360000"/>
            <a:ext cx="1572866" cy="52629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3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učitelj</a:t>
            </a:r>
            <a:endParaRPr lang="hr-HR" sz="33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720000"/>
            <a:ext cx="6300569" cy="4680000"/>
            <a:chOff x="2133573" y="1394542"/>
            <a:chExt cx="77872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133573" y="1394542"/>
              <a:ext cx="77872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67055" y="1394542"/>
              <a:ext cx="7503688" cy="375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ako se učenik ne pridržava pravila, učitelj/nastavnik može predložiti određenu pedagošku mjeru razredniku, razrednome vijeću ili učiteljskome/nastavničkome vijeću, koje može donijeti odluku o izricanju pedagoške mjere učeniku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razrednik zaključuje ocjenu vladanja učenika, uz mišljenje razrednoga vijeća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VLADANJE 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5877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UZORNO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5877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DOBRO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5877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LOŠE</a:t>
              </a:r>
              <a:endParaRPr lang="hr-HR" altLang="sr-Latn-R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 rot="20768871">
            <a:off x="720000" y="360000"/>
            <a:ext cx="1572866" cy="52629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3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učitelj</a:t>
            </a:r>
            <a:endParaRPr lang="hr-HR" sz="33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8" name="Desna vitičasta zagrada 7"/>
          <p:cNvSpPr/>
          <p:nvPr/>
        </p:nvSpPr>
        <p:spPr>
          <a:xfrm>
            <a:off x="3104838" y="3788229"/>
            <a:ext cx="628962" cy="92009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3435552" y="4105129"/>
            <a:ext cx="34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PONAŠANJA DJETETA</a:t>
            </a:r>
            <a:endParaRPr lang="hr-H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720000"/>
            <a:ext cx="6300569" cy="4680000"/>
            <a:chOff x="2133573" y="1394542"/>
            <a:chExt cx="77872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133573" y="1394542"/>
              <a:ext cx="77872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67055" y="1394542"/>
              <a:ext cx="7503688" cy="421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ima pravo znati elemente ocjenjivanja, kao i načine i postupke vrednovanja za svaki nastavni predmet (objavljeni su e-Dnevnicima 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i="1" dirty="0">
                  <a:solidFill>
                    <a:srgbClr val="FF0000"/>
                  </a:solidFill>
                </a:rPr>
                <a:t>dužan je redovito dolaziti na roditeljske sastanke 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i="1" dirty="0">
                  <a:solidFill>
                    <a:srgbClr val="FF0000"/>
                  </a:solidFill>
                </a:rPr>
                <a:t>      ( 3-4 puta godišnje ) i individualne informativne 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i="1" dirty="0">
                  <a:solidFill>
                    <a:srgbClr val="FF0000"/>
                  </a:solidFill>
                </a:rPr>
                <a:t>      razgovore s razrednikom 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ima pravo uvida u pisane i druge radove i ocjene djeteta na organiziranim individualnim informativnim razgovorima s razrednikom ili predmetnim nastavnikom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 rot="20768871">
            <a:off x="148263" y="605290"/>
            <a:ext cx="3754489" cy="5124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roditelj/skrbnik</a:t>
            </a:r>
            <a:endParaRPr lang="hr-HR" sz="32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394542"/>
              <a:ext cx="6748456" cy="397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opravdanim izostancima smatra se bolest učenika, smrtni slučaj u obitelji, iznimne potrebe u čuvanju imovine obitelji, problemi u prometu, elementarne nepogode, bolest članova obitelji i sl.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učenik može izostati s nastave prema odobrenju (</a:t>
              </a:r>
              <a:r>
                <a:rPr lang="hr-HR" altLang="sr-Latn-RS" sz="1800" b="1" i="1" dirty="0">
                  <a:solidFill>
                    <a:srgbClr val="002060"/>
                  </a:solidFill>
                </a:rPr>
                <a:t>Pravilnik o pedagoškim mjerama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) učitelja s njegova sata: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razrednika do tri (3) radna dana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ravnatelja do pet (5) radnih dana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Učiteljskoga vijeća više do petnaest (15) dana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2288169" y="318450"/>
            <a:ext cx="4567661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Izostanci učenika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lak 2"/>
          <p:cNvSpPr/>
          <p:nvPr/>
        </p:nvSpPr>
        <p:spPr>
          <a:xfrm>
            <a:off x="2453193" y="360906"/>
            <a:ext cx="5513837" cy="1855955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2556" y="591595"/>
            <a:ext cx="7035112" cy="1625265"/>
          </a:xfrm>
        </p:spPr>
        <p:txBody>
          <a:bodyPr/>
          <a:lstStyle/>
          <a:p>
            <a:r>
              <a:rPr lang="hr-HR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Dobro došli u</a:t>
            </a:r>
            <a:br>
              <a:rPr lang="hr-HR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</a:br>
            <a:r>
              <a:rPr lang="hr-HR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1.  A  razred</a:t>
            </a:r>
            <a:endParaRPr lang="hr-HR" b="1" dirty="0">
              <a:ln w="19050">
                <a:solidFill>
                  <a:srgbClr val="0070C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946298" y="2447549"/>
            <a:ext cx="5187252" cy="1328700"/>
          </a:xfrm>
        </p:spPr>
        <p:txBody>
          <a:bodyPr/>
          <a:lstStyle/>
          <a:p>
            <a:r>
              <a:rPr lang="hr-HR" dirty="0"/>
              <a:t>učiteljica  Julijana Banovac</a:t>
            </a:r>
            <a:endParaRPr lang="hr-HR" sz="1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6" y="3537857"/>
            <a:ext cx="2031888" cy="2462893"/>
          </a:xfrm>
          <a:prstGeom prst="rect">
            <a:avLst/>
          </a:prstGeom>
        </p:spPr>
      </p:pic>
      <p:pic>
        <p:nvPicPr>
          <p:cNvPr id="7" name="Picture 18" descr="http://www.trellishomeschool.org/wp-content/themes/schoolto/images/scholastica-student-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919" y="108857"/>
            <a:ext cx="1883909" cy="26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1" y="1080000"/>
            <a:ext cx="6479999" cy="4320000"/>
            <a:chOff x="2177362" y="742110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177362" y="742110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94063" y="847851"/>
              <a:ext cx="6713169" cy="334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odgovorni ste za učenikovo redovito pohađanje nastave i dužni ste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izostanke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pravodobno opravdati 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drugi dan nakon povratka učenika ili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tjedan dana od povratka učenika u školu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i="1" dirty="0">
                  <a:solidFill>
                    <a:srgbClr val="FF0000"/>
                  </a:solidFill>
                </a:rPr>
                <a:t> 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 marL="71945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na individualnim razgovorima (usmeno)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71945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pisanom izjavom (ispričnicom, liječničkom ili osobnom)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827948" y="360000"/>
            <a:ext cx="5488104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Odgovornost roditelja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6" y="1500283"/>
              <a:ext cx="6701405" cy="352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pod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neredovitim dolaskom u školu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 smatra se neopravdani izostanak u trajanju zbog kojega se učeniku mogu izreći pedagoške mjere (prema </a:t>
              </a:r>
              <a:r>
                <a:rPr lang="hr-HR" altLang="sr-Latn-RS" sz="1800" b="1" i="1" dirty="0">
                  <a:solidFill>
                    <a:srgbClr val="002060"/>
                  </a:solidFill>
                </a:rPr>
                <a:t>Pravilniku o pedagoškim mjerama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):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OPOMENA - 6 - 10 neopravdanih školskih sati 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UKOR - 11 - 16 neopravdanih šk. sati   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STROGI UKOR - 17 - 21 neopravdanih šk. sati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  <a:p>
              <a:pPr marL="719455" indent="-36068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hr-HR" altLang="sr-Latn-RS" sz="1600" b="1" dirty="0">
                  <a:solidFill>
                    <a:srgbClr val="002060"/>
                  </a:solidFill>
                </a:rPr>
                <a:t>PRESELJENJE U DRUGU ŠKOLU - više od 21 neopravdanih šk. sati </a:t>
              </a:r>
              <a:endParaRPr lang="hr-HR" altLang="sr-Latn-R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2288169" y="360000"/>
            <a:ext cx="4567661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Izostanci učenika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323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pedagoške mjere izriču se prema težini neprihvatljiva ponašanja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neprihvatljiva ponašanja na temelju kojih se izriču pedagoške mjere podijeljena su ovisno o težini na: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lakša, teža, teška </a:t>
              </a:r>
              <a:r>
                <a:rPr lang="hr-HR" altLang="sr-Latn-RS" sz="1800" b="1" i="1" dirty="0">
                  <a:solidFill>
                    <a:srgbClr val="002060"/>
                  </a:solidFill>
                </a:rPr>
                <a:t>i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 osobito teška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protiv pisano izrečenih pedagoških mjera roditelj/skrbnik učenika ima pravo žalbe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54292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hr-HR" altLang="sr-Latn-RS" sz="15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212619" y="360000"/>
            <a:ext cx="6718762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Kaznene pedagoške mjere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658799"/>
            <a:chOff x="2567836" y="1394542"/>
            <a:chExt cx="7002049" cy="4561356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445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ako učenik (ili roditelj) nije zadovoljan zaključnom ocjenom iz nekoga nastavnog predmeta može u roku od dva dana od završetka nastavne godine podnijeti zahtjev </a:t>
              </a:r>
              <a:r>
                <a:rPr lang="hr-HR" altLang="sr-Latn-RS" sz="1800" b="1" i="1" dirty="0">
                  <a:solidFill>
                    <a:srgbClr val="002060"/>
                  </a:solidFill>
                </a:rPr>
                <a:t>Učiteljskomu vijeću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 radi polaganja ispita pred povjerenstvom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ispit pred povjerenstvom provodi se u roku od dva dana od dana podnošenja zahtjeva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ispitno povjerenstvo čine tri člana koje utvrđuje </a:t>
              </a:r>
              <a:r>
                <a:rPr lang="hr-HR" altLang="sr-Latn-RS" sz="1800" b="1" i="1" dirty="0">
                  <a:solidFill>
                    <a:srgbClr val="002060"/>
                  </a:solidFill>
                </a:rPr>
                <a:t>Učiteljsko vijeće</a:t>
              </a:r>
              <a:endParaRPr lang="hr-HR" altLang="sr-Latn-RS" sz="1800" b="1" i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FF0000"/>
                  </a:solidFill>
                </a:rPr>
                <a:t>ocjena je ispitnoga povjerenstva KONAČNA</a:t>
              </a:r>
              <a:endParaRPr lang="hr-HR" altLang="sr-Latn-RS" sz="1800" b="1" dirty="0">
                <a:solidFill>
                  <a:srgbClr val="FF0000"/>
                </a:solidFill>
              </a:endParaRPr>
            </a:p>
            <a:p>
              <a:pPr marL="542925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hr-HR" altLang="sr-Latn-RS" sz="15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2329078" y="360000"/>
            <a:ext cx="4485843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Zaključna ocjena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6" y="3447848"/>
            <a:ext cx="2895600" cy="35098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5" y="4237775"/>
            <a:ext cx="4176885" cy="247480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793289" y="1065320"/>
            <a:ext cx="607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Algerian" panose="04020705040A02060702" pitchFamily="82" charset="0"/>
              </a:rPr>
              <a:t>PLAN  I  PROGRAM  RADA  U    		1. RAZREDU</a:t>
            </a:r>
            <a:endParaRPr lang="hr-HR" sz="36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3417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PRVO  ŠTO  MORAMO  NAUČITI  JE: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  DRŽATI  OLOVKU,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LISTATI  KNJIGU,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SLUŠATI  DOK  NETKO  GOVORI,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PISATI  I  CRTATI  U  BILJEŽNICU,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-SLUŠATI   PRIČU,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ISPRIČATI  PRIČU,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- ČEKATI  SVOJ  RED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480000" cy="5203240"/>
            <a:chOff x="2567836" y="1394542"/>
            <a:chExt cx="7002049" cy="5094410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498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hr-HR" altLang="sr-Latn-RS" sz="1800" dirty="0"/>
            </a:p>
            <a:p>
              <a:pPr>
                <a:lnSpc>
                  <a:spcPct val="90000"/>
                </a:lnSpc>
                <a:defRPr/>
              </a:pPr>
              <a:endParaRPr lang="hr-HR" altLang="sr-Latn-RS" sz="1800" dirty="0"/>
            </a:p>
            <a:p>
              <a:pPr>
                <a:lnSpc>
                  <a:spcPct val="90000"/>
                </a:lnSpc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globalno čitanje (automatizacija riječi)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1. razred – tiskana slova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slovo-glas, riječ, rečenica ( rečenični znak, veliko početno slovo 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lektira – velika bilježnica s debelim koricama: bajke braće Grimm ( , Crvenkapica ) Ježeva kućica, Dome slatki dome, Medo koji voli grliti, Slikopriče, Pale sam na svijetu, Tri medvjeda i gitara, Riba duginih boja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medijska kultura – animirani, crtani filmovi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90000"/>
                </a:lnSpc>
                <a:buNone/>
                <a:defRPr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NARUDŽBA  ISPITA ZNANJA  ( 10,50 eur)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90000"/>
                </a:lnSpc>
                <a:buNone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      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318197" y="463639"/>
            <a:ext cx="461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  JEZIK</a:t>
            </a:r>
            <a:endParaRPr lang="hr-H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157274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39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odnosi među predmetima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ravne i zakrivljene plohe i crte; točka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geometrijska tijela  i  likovi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brojevi do 20 ( uspoređivanje, zbrajanje i oduzimanje 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jednoznamenkasti i dvoznamenkasti brojevi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zadatci riječima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NARUDŽBA  ISPITA ZNANJA 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- štapići ili drvene bojice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- geometrijski pribor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279561" y="489397"/>
            <a:ext cx="430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480000" cy="4650790"/>
            <a:chOff x="2567836" y="1394542"/>
            <a:chExt cx="7002049" cy="4553515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444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Ja sam učenik; Moja škola; Život i rad u školi; Moja prava i dužnosti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Svijet oko mene; Snalazimo se u prostoru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Priroda se mijenja – 4 godišnja doba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Obitelj i dom; Članovi obitelji; Život u obitelji; Dom; Moj kućni ljubimac; Mjesto u kojem živim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Vrijeme prolazi; Dan; Dani u tjednu; Jučer, danas, sutra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Brinem o sebi i okolišu; Osobna čistoća; Zdravlje; Moje slobodno vrijeme; Naš planet Zemlja; Čistoća okoliša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Oprezno u prometu; Promet; Vozim bicikl; Ponašanje pješaka u prometu;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Dani koje slavimo; Blagdani i praznici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8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</a:t>
              </a:r>
              <a:r>
                <a:rPr lang="hr-HR" altLang="sr-Latn-RS" sz="1800" b="1" dirty="0">
                  <a:solidFill>
                    <a:srgbClr val="FF0000"/>
                  </a:solidFill>
                </a:rPr>
                <a:t>UVIJEK U TORBI IMATI ŠKARICE I LJEPILO !</a:t>
              </a:r>
              <a:endParaRPr lang="hr-HR" altLang="sr-Latn-RS" sz="1800" b="1" dirty="0">
                <a:solidFill>
                  <a:srgbClr val="FF0000"/>
                </a:solidFill>
              </a:endParaRPr>
            </a:p>
            <a:p>
              <a:pPr>
                <a:lnSpc>
                  <a:spcPct val="80000"/>
                </a:lnSpc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101006" y="528033"/>
            <a:ext cx="490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PRIRODA  I  DRUŠTVO</a:t>
            </a:r>
            <a:endParaRPr lang="hr-H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70637" y="1112809"/>
            <a:ext cx="6480000" cy="4338707"/>
            <a:chOff x="2567836" y="1376226"/>
            <a:chExt cx="7002049" cy="4247959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52883" y="1376226"/>
              <a:ext cx="6748456" cy="387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400" b="1" dirty="0">
                <a:solidFill>
                  <a:srgbClr val="002060"/>
                </a:solidFill>
              </a:endParaRPr>
            </a:p>
            <a:p>
              <a:pPr>
                <a:buNone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NASTAVNO PODRUČJE: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Oblikovanje na plohi – CRTANJE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Oblikovanje na plohi – SLIKANJE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Prostorno oblikovanje – MODELIRANJE I GRAĐENJE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  <a:defRPr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LIKOVNA  MAPA  ( 8,50 eur )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  <a:defRPr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buFontTx/>
                <a:buChar char="-"/>
                <a:defRPr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Učenici neka donesu pribor za likovnu kulturu koji ćemo staviti u njihove kutije.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  <a:defRPr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55155" y="528034"/>
            <a:ext cx="511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LIKOVNA  KULTURA</a:t>
            </a:r>
            <a:endParaRPr lang="hr-HR" sz="3200" b="1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s jednim zaobljenim kutom 9"/>
          <p:cNvSpPr/>
          <p:nvPr/>
        </p:nvSpPr>
        <p:spPr>
          <a:xfrm>
            <a:off x="1332000" y="1080000"/>
            <a:ext cx="6480000" cy="4320000"/>
          </a:xfrm>
          <a:prstGeom prst="round1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40000" y="1188000"/>
            <a:ext cx="5995344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Očekivanja - radionica</a:t>
            </a:r>
            <a:endParaRPr lang="sv-SE" altLang="sr-Latn-RS" sz="1600" b="1" dirty="0">
              <a:latin typeface="Lucida Sans Unicode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        (o</a:t>
            </a:r>
            <a:r>
              <a:rPr lang="sv-SE" altLang="sr-Latn-RS" sz="1600" b="1" dirty="0">
                <a:latin typeface="Lucida Sans Unicode" panose="020B0602030504020204" pitchFamily="34" charset="0"/>
              </a:rPr>
              <a:t>čekivanja roditelja 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i</a:t>
            </a:r>
            <a:r>
              <a:rPr lang="sv-SE" altLang="sr-Latn-RS" sz="1600" b="1" dirty="0">
                <a:latin typeface="Lucida Sans Unicode" panose="020B0602030504020204" pitchFamily="34" charset="0"/>
              </a:rPr>
              <a:t> razrednice 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)</a:t>
            </a:r>
            <a:endParaRPr lang="sv-SE" altLang="sr-Latn-RS" sz="1600" b="1" dirty="0">
              <a:latin typeface="Lucida Sans Unicode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2. </a:t>
            </a:r>
            <a:r>
              <a:rPr lang="sv-SE" altLang="sr-Latn-RS" sz="1600" b="1" dirty="0">
                <a:latin typeface="Lucida Sans Unicode" panose="020B0602030504020204" pitchFamily="34" charset="0"/>
              </a:rPr>
              <a:t>Pravilnik o kućnom redu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 i </a:t>
            </a:r>
            <a:r>
              <a:rPr lang="sv-SE" altLang="sr-Latn-RS" sz="1600" b="1" dirty="0">
                <a:latin typeface="Lucida Sans Unicode" panose="020B0602030504020204" pitchFamily="34" charset="0"/>
              </a:rPr>
              <a:t>Statut škole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 </a:t>
            </a:r>
            <a:endParaRPr lang="hr-HR" altLang="sr-Latn-RS" sz="1600" b="1" dirty="0">
              <a:latin typeface="Lucida Sans Unicode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3. </a:t>
            </a:r>
            <a:r>
              <a:rPr lang="sv-SE" altLang="sr-Latn-RS" sz="1600" b="1" dirty="0">
                <a:latin typeface="Lucida Sans Unicode" panose="020B0602030504020204" pitchFamily="34" charset="0"/>
              </a:rPr>
              <a:t>Pravilnik o praćenju i ocjenjivanju učenika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, Pravilnik o      kriterijima za izricanje pedagoških mjera</a:t>
            </a:r>
            <a:endParaRPr lang="en-US" altLang="sr-Latn-RS" sz="1600" b="1" dirty="0">
              <a:latin typeface="Lucida Sans Unicode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4. Plan i program rada u 1. razredu</a:t>
            </a:r>
            <a:endParaRPr lang="hr-HR" altLang="sr-Latn-RS" sz="1600" b="1" dirty="0">
              <a:latin typeface="Lucida Sans Unicode" panose="020B0602030504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1600" b="1" dirty="0">
                <a:latin typeface="Lucida Sans Unicode" panose="020B0602030504020204" pitchFamily="34" charset="0"/>
              </a:rPr>
              <a:t>5. Različito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 (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osiguranje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, 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tjedni raspored,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individualni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razgovori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, 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odabir roditelja za Vijeće roditelja,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kalendar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rada</a:t>
            </a:r>
            <a:r>
              <a:rPr lang="en-US" altLang="sr-Latn-RS" sz="1600" b="1" dirty="0">
                <a:latin typeface="Lucida Sans Unicode" panose="020B0602030504020204" pitchFamily="34" charset="0"/>
              </a:rPr>
              <a:t> </a:t>
            </a:r>
            <a:r>
              <a:rPr lang="en-US" altLang="sr-Latn-RS" sz="1600" b="1" dirty="0" err="1">
                <a:latin typeface="Lucida Sans Unicode" panose="020B0602030504020204" pitchFamily="34" charset="0"/>
              </a:rPr>
              <a:t>škole</a:t>
            </a:r>
            <a:r>
              <a:rPr lang="hr-HR" altLang="sr-Latn-RS" sz="1600" b="1" dirty="0">
                <a:latin typeface="Lucida Sans Unicode" panose="020B0602030504020204" pitchFamily="34" charset="0"/>
              </a:rPr>
              <a:t>, privole i suglasnost roditelja, nabavka ispita znanja )</a:t>
            </a:r>
            <a:endParaRPr lang="en-US" altLang="sr-Latn-RS" sz="1600" b="1" dirty="0">
              <a:latin typeface="Lucida Sans Unicode" panose="020B0602030504020204" pitchFamily="34" charset="0"/>
            </a:endParaRPr>
          </a:p>
        </p:txBody>
      </p:sp>
      <p:sp>
        <p:nvSpPr>
          <p:cNvPr id="11" name="Naslov 1"/>
          <p:cNvSpPr txBox="1"/>
          <p:nvPr/>
        </p:nvSpPr>
        <p:spPr>
          <a:xfrm>
            <a:off x="2453439" y="297675"/>
            <a:ext cx="4237122" cy="817147"/>
          </a:xfrm>
          <a:prstGeom prst="rect">
            <a:avLst/>
          </a:prstGeom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Dnevni red</a:t>
            </a:r>
            <a:endParaRPr lang="hr-HR" sz="5400" b="1" dirty="0">
              <a:ln w="19050">
                <a:solidFill>
                  <a:srgbClr val="0070C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422152" y="1072479"/>
            <a:ext cx="7113168" cy="4320000"/>
            <a:chOff x="2567836" y="1394542"/>
            <a:chExt cx="7686227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505607" y="2155977"/>
              <a:ext cx="6748456" cy="336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HODANJA  I TRČANJA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SKAKANJA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BACANJA  I  HVATANJA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KOLUTANJA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PENJANJA   I  PUZANJA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VIŠANJA  I  UPIRANJA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RITMIČKE  STRUKTURE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IGRE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( pamučna majica, trenirka, tajice)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83335" y="598026"/>
            <a:ext cx="825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TJELESNA  I  ZDRAVSTVENA  KULTURA</a:t>
            </a:r>
            <a:endParaRPr lang="hr-H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649528" cy="4349243"/>
            <a:chOff x="2567836" y="1394542"/>
            <a:chExt cx="7185235" cy="4258274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04615" y="2391903"/>
              <a:ext cx="6748456" cy="326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pjevanje ( brojalice; dječje pjesme – umjetničke i narodne; glazbene igre ) najmanje 15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 - sviranje – sviranje ritma i doba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             - ritamski instrumenti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 - slušanje skladbe – upoznati 5 do 10 skladbi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r>
                <a:rPr lang="hr-HR" altLang="sr-Latn-RS" sz="1800" b="1" dirty="0">
                  <a:solidFill>
                    <a:srgbClr val="002060"/>
                  </a:solidFill>
                </a:rPr>
                <a:t>donijeti svoje zvečke- prazna kutija npr cedevite- stavite do pola ili manje riže i zatvorite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KNJIGE  UMOTATI  U  PROZIRNI  OMOT !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736214" y="440417"/>
            <a:ext cx="566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GLAZBENA  KULTURA</a:t>
            </a:r>
            <a:endParaRPr lang="hr-HR" sz="32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/>
          <p:nvPr/>
        </p:nvSpPr>
        <p:spPr>
          <a:xfrm>
            <a:off x="3191842" y="2880000"/>
            <a:ext cx="2760307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RAZLIČITO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769536"/>
            <a:chOff x="2567836" y="1394542"/>
            <a:chExt cx="7002049" cy="4669776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456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nastavna godina počinje 4. rujna 2023., a završava 22. lipnja 2024.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prvo obrazovno razdoblje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	4. rujna 2023. – 23. prosinca 2023.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drugo obrazovno razdoblje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80518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8. siječnja 2024. – 22. lipnja 2024.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Zimski  odmor učenika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    27. prosinca 2023. -  5. siječnja 2024. i od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     19. veljače 2024. do 23. veljače 2024.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Proljetni odmor učenika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80518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28. ožujka 2024. – 5. travnja 2024.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463618" y="360000"/>
            <a:ext cx="6216765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Kalendar školske godine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67836" y="1565793"/>
              <a:ext cx="6689643" cy="253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GODIŠNJA PREMIJA:  ponude će stići naknadno tijekom idućeg tjedna, od 11. rujna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                                          CROATIA OSIGURANJE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Potpisati i zaokružiti jednu od navedenih mogućnosti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3142955" y="360000"/>
            <a:ext cx="2858090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Osiguranje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375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 školi se ustrojava </a:t>
              </a:r>
              <a:r>
                <a:rPr lang="hr-HR" altLang="sr-Latn-RS" sz="1800" b="1" i="1" dirty="0">
                  <a:solidFill>
                    <a:srgbClr val="FF0000"/>
                  </a:solidFill>
                </a:rPr>
                <a:t>Vijeće roditelja 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Vijeće roditelja sastavljeno je od predstavnika roditelja učenika svakoga razrednog odjela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roditelji učenika svakoga razrednog odjela na početku školske godine na roditeljskom sastanku razrednog odjela između sebe biraju jednoga predstavnika škole za Vijeće roditelja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i="1" dirty="0">
                  <a:solidFill>
                    <a:srgbClr val="002060"/>
                  </a:solidFill>
                </a:rPr>
                <a:t>Vijeće roditelja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 raspravlja o pitanjima značajnim za život i rad škole</a:t>
              </a:r>
              <a:endParaRPr lang="hr-HR" altLang="sr-Latn-RS" sz="15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2614188" y="360000"/>
            <a:ext cx="3915624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Vijeće roditelja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880242" y="2650547"/>
              <a:ext cx="6689643" cy="171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Privole  roditelja za objavu fotografija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Suglasnost roditelja za </a:t>
              </a:r>
              <a:r>
                <a:rPr lang="hr-HR" altLang="sr-Latn-RS" sz="1800" b="1" dirty="0" err="1">
                  <a:solidFill>
                    <a:srgbClr val="002060"/>
                  </a:solidFill>
                </a:rPr>
                <a:t>izvanučioničku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, terensku nastavu, posjet muzeju, glazbenoj školi, kazalištu, kinu, izleti ostali oblici suradnje i rada izvan škole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891379" y="360000"/>
            <a:ext cx="7361247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Privole i suglasnosti roditelja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488116" y="1380722"/>
            <a:ext cx="6480000" cy="4697042"/>
            <a:chOff x="2820878" y="161290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820878" y="161290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52176" y="1793782"/>
              <a:ext cx="6739453" cy="270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učenici koji stanuju najmanje tri kilometra daleko od škole imaju pravo na besplatni prijevoz školskim autobusom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učenike je potrebno uputiti na siguran način dolaska/odlaska u školu i primjereno ponašanje u autobusu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3470480" y="360000"/>
            <a:ext cx="2203039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Prijevoz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865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253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srijedom  ( 3. ŠK. SAT ) 9:50 – 10:30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PRVI UTORAK U MJESECU- POSLIJEPODNE   OD 16:00 DO 16:45- najaviti se dan ranije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 pratiti u e dnevniku zapise, nakon što dobijete korisničko ime i lozinku od CARNETA ( tijekom sljedećeg tjedna)</a:t>
              </a:r>
              <a:endParaRPr lang="hr-HR" altLang="sr-Latn-RS" sz="18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660466" y="360000"/>
            <a:ext cx="5823068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Individualni razgovori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4"/>
              <a:ext cx="6689643" cy="329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 potpisati suglasnost  (izlet u prirodu, kazalište, ekskurzija i sl.)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SUGLASNOST – za fotografiranje u školskim aktivnostima za potrebe objave u medijima, na mrežnim stranicama škole, u školskom listu, u dokumentacijama raznih projekata učionice/</a:t>
              </a:r>
              <a:r>
                <a:rPr lang="hr-HR" altLang="sr-Latn-RS" sz="1800" b="1" dirty="0" err="1">
                  <a:solidFill>
                    <a:srgbClr val="002060"/>
                  </a:solidFill>
                </a:rPr>
                <a:t>izvanučioničke</a:t>
              </a:r>
              <a:r>
                <a:rPr lang="hr-HR" altLang="sr-Latn-RS" sz="1800" b="1" dirty="0">
                  <a:solidFill>
                    <a:srgbClr val="002060"/>
                  </a:solidFill>
                </a:rPr>
                <a:t>  nastave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517132" y="360000"/>
            <a:ext cx="6109749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 err="1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Izvanučionička</a:t>
            </a:r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 nastava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7" y="3348183"/>
            <a:ext cx="2895600" cy="35098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64" y="425190"/>
            <a:ext cx="2908354" cy="35324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9" y="4147623"/>
            <a:ext cx="4176885" cy="24748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2" y="425190"/>
            <a:ext cx="3333750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63229" y="978897"/>
            <a:ext cx="7669369" cy="4752305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00283"/>
              <a:ext cx="6748456" cy="4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591"/>
            <a:ext cx="2101006" cy="2068286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1506855" y="1184910"/>
            <a:ext cx="7408545" cy="4408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2032000" y="-17015777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latin typeface="Calibri" panose="020F0502020204030204" charset="0"/>
                <a:cs typeface="Times New Roman" panose="02020603050405020304" charset="0"/>
              </a:rPr>
              <a:t>RASPORED SATI,     1. A      2023./2024.</a:t>
            </a:r>
            <a:endParaRPr lang="en-US" b="0">
              <a:latin typeface="Calibri" panose="020F0502020204030204" charset="0"/>
              <a:cs typeface="Times New Roman" panose="02020603050405020304" charset="0"/>
            </a:endParaRPr>
          </a:p>
        </p:txBody>
      </p:sp>
      <p:graphicFrame>
        <p:nvGraphicFramePr>
          <p:cNvPr id="34" name="Table 33"/>
          <p:cNvGraphicFramePr/>
          <p:nvPr/>
        </p:nvGraphicFramePr>
        <p:xfrm>
          <a:off x="2032000" y="-16647477"/>
          <a:ext cx="0" cy="0"/>
        </p:xfrm>
        <a:graphic>
          <a:graphicData uri="http://schemas.openxmlformats.org/drawingml/2006/table">
            <a:tbl>
              <a:tblPr/>
              <a:tblGrid>
                <a:gridCol w="0"/>
                <a:gridCol w="0"/>
                <a:gridCol w="0"/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DAN/SAT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PONEDJELJAK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UTORAK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SRIJEDA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ČETVRTAK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PETAK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1.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Sat razrednika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TZK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TZK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PRIRODA I DRUŠTVO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VJERONUAK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TJELESNA I ZDRAVSTVENA KULTURA/ ENGLESKI( svaki drugi tjedan)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GLAZBENA KULTURA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HRVATSKI JEZIK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HRVATSKI JEZIK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VJERONUAK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3.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ENGLESKI JEZIK (tzk)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MATEMATIKA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ENGLESKI JEZIK (informacija)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MATEMATIKA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HRVATSKI JEZIK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4.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HRVATSKI JEZIK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HRVATSKI JEZIK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PRIRODA I DRUŠTVO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LIKOVNA KULTURA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MATEMATIKA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5.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MATEMATIKA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Dopunska nastava(matematika)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Dodatna nastava (matematika)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Dramsko recitatorska skupina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6.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INFORMATIKA ( 13:30- 15:00)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7.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INFORMATIKA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34"/>
          <p:cNvSpPr txBox="1"/>
          <p:nvPr/>
        </p:nvSpPr>
        <p:spPr>
          <a:xfrm>
            <a:off x="2032000" y="22397402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latin typeface="Calibri" panose="020F0502020204030204" charset="0"/>
                <a:cs typeface="Times New Roman" panose="02020603050405020304" charset="0"/>
              </a:rPr>
              <a:t> INFORMACIJE- srijeda- prijepodne- 9:45- 10.30POSLIJEPODNE- PRVI UTORAK U MJESECU- POSLIJEPODNE , UTORAK, 16:00- 16:45</a:t>
            </a:r>
            <a:endParaRPr lang="en-US" b="0"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36" name="Content Placeholder 3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55" y="1330960"/>
            <a:ext cx="8215630" cy="408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</p:spPr>
        <p:txBody>
          <a:bodyPr/>
          <a:lstStyle/>
          <a:p>
            <a:r>
              <a:rPr lang="hr-HR" altLang="en-US"/>
              <a:t>PRODUŽENI BORAVAK</a:t>
            </a:r>
            <a:endParaRPr lang="hr-HR" alt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29" y="1893828"/>
            <a:ext cx="3360420" cy="3308088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hr-HR" altLang="sr-Latn-RS" sz="2000" b="1" dirty="0"/>
              <a:t>Učenici koji idu u produženi boravak trebaju u učionici imati i dodatnu odjeću u slučaju da se trebaju presvući.</a:t>
            </a:r>
            <a:endParaRPr lang="hr-HR" altLang="sr-Latn-RS" sz="2000" b="1" dirty="0"/>
          </a:p>
          <a:p>
            <a:pPr>
              <a:buFontTx/>
              <a:buChar char="-"/>
              <a:defRPr/>
            </a:pPr>
            <a:r>
              <a:rPr lang="hr-HR" altLang="sr-Latn-RS" sz="2000" b="1" dirty="0"/>
              <a:t>Molim Vas da dežurni učenici ( redari ) ponesu papirnate ubruse koje će učenici koristiti kada idu na užinu ili na ručak.</a:t>
            </a:r>
            <a:endParaRPr lang="hr-HR" altLang="sr-Latn-RS" sz="2000" b="1" dirty="0"/>
          </a:p>
          <a:p>
            <a:pPr marL="34290" indent="0">
              <a:buFontTx/>
              <a:buNone/>
              <a:defRPr/>
            </a:pP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/>
          <p:nvPr/>
        </p:nvSpPr>
        <p:spPr>
          <a:xfrm>
            <a:off x="1875560" y="2880000"/>
            <a:ext cx="5392887" cy="5678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Ima li netko pitanje?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77" y="3163924"/>
            <a:ext cx="2908354" cy="3532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/>
          <p:nvPr/>
        </p:nvSpPr>
        <p:spPr>
          <a:xfrm>
            <a:off x="1142791" y="945871"/>
            <a:ext cx="6753656" cy="4123949"/>
          </a:xfrm>
          <a:prstGeom prst="rect">
            <a:avLst/>
          </a:prstGeom>
          <a:ln>
            <a:noFill/>
          </a:ln>
        </p:spPr>
        <p:txBody>
          <a:bodyPr vert="horz" wrap="squar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ZAHVALJUJEM NA POZORNOSTI!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>
              <a:lnSpc>
                <a:spcPct val="150000"/>
              </a:lnSpc>
            </a:pP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ŽELIM NAM USPJEŠNU SURADNJU!</a:t>
            </a:r>
            <a:endParaRPr lang="hr-HR" sz="36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hr-HR" altLang="sr-Latn-RS" sz="3200" b="1"/>
              <a:t>     TO SAM JA</a:t>
            </a:r>
            <a:endParaRPr lang="hr-HR" altLang="sr-Latn-RS" sz="3200" b="1"/>
          </a:p>
        </p:txBody>
      </p:sp>
      <p:sp>
        <p:nvSpPr>
          <p:cNvPr id="2" name="Elipsa 1"/>
          <p:cNvSpPr/>
          <p:nvPr/>
        </p:nvSpPr>
        <p:spPr bwMode="auto">
          <a:xfrm>
            <a:off x="3705225" y="3068638"/>
            <a:ext cx="1658938" cy="151288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r-HR" sz="1800" dirty="0"/>
              <a:t>Julijana Banovac,</a:t>
            </a:r>
            <a:endParaRPr lang="hr-HR" sz="1800" dirty="0"/>
          </a:p>
          <a:p>
            <a:pPr algn="ctr">
              <a:defRPr/>
            </a:pPr>
            <a:r>
              <a:rPr lang="hr-HR" sz="1800" dirty="0"/>
              <a:t>44 godine</a:t>
            </a:r>
            <a:endParaRPr lang="hr-HR" sz="1800" dirty="0"/>
          </a:p>
        </p:txBody>
      </p:sp>
      <p:sp>
        <p:nvSpPr>
          <p:cNvPr id="5124" name="Elipsa 6"/>
          <p:cNvSpPr>
            <a:spLocks noChangeArrowheads="1"/>
          </p:cNvSpPr>
          <p:nvPr/>
        </p:nvSpPr>
        <p:spPr bwMode="auto">
          <a:xfrm>
            <a:off x="3633788" y="1055688"/>
            <a:ext cx="1730375" cy="1509712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 POSAO</a:t>
            </a: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učiteljica, 20 godina</a:t>
            </a:r>
            <a:endParaRPr lang="hr-HR" altLang="sr-Latn-RS" sz="1800" dirty="0"/>
          </a:p>
        </p:txBody>
      </p:sp>
      <p:sp>
        <p:nvSpPr>
          <p:cNvPr id="5125" name="Strelica udesno 8"/>
          <p:cNvSpPr>
            <a:spLocks noChangeArrowheads="1"/>
          </p:cNvSpPr>
          <p:nvPr/>
        </p:nvSpPr>
        <p:spPr bwMode="auto">
          <a:xfrm rot="-5400000">
            <a:off x="4313237" y="2595563"/>
            <a:ext cx="442913" cy="5032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/>
          </a:p>
        </p:txBody>
      </p:sp>
      <p:sp>
        <p:nvSpPr>
          <p:cNvPr id="5126" name="Strelica udesno 9"/>
          <p:cNvSpPr>
            <a:spLocks noChangeArrowheads="1"/>
          </p:cNvSpPr>
          <p:nvPr/>
        </p:nvSpPr>
        <p:spPr bwMode="auto">
          <a:xfrm>
            <a:off x="5484813" y="3533775"/>
            <a:ext cx="647700" cy="541338"/>
          </a:xfrm>
          <a:prstGeom prst="rightArrow">
            <a:avLst>
              <a:gd name="adj1" fmla="val 50000"/>
              <a:gd name="adj2" fmla="val 498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/>
          </a:p>
        </p:txBody>
      </p:sp>
      <p:sp>
        <p:nvSpPr>
          <p:cNvPr id="5127" name="Elipsa 10"/>
          <p:cNvSpPr>
            <a:spLocks noChangeArrowheads="1"/>
          </p:cNvSpPr>
          <p:nvPr/>
        </p:nvSpPr>
        <p:spPr bwMode="auto">
          <a:xfrm>
            <a:off x="6227763" y="2881313"/>
            <a:ext cx="2298700" cy="1655762"/>
          </a:xfrm>
          <a:prstGeom prst="ellipse">
            <a:avLst/>
          </a:prstGeom>
          <a:solidFill>
            <a:srgbClr val="99FF33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 </a:t>
            </a:r>
            <a:endParaRPr lang="hr-HR" altLang="sr-Latn-R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ODRASLA U POŽEGI, ŠKOLOVALA SE U OSIJEKU.</a:t>
            </a:r>
            <a:endParaRPr lang="hr-HR" altLang="sr-Latn-RS" sz="1800"/>
          </a:p>
        </p:txBody>
      </p:sp>
      <p:sp>
        <p:nvSpPr>
          <p:cNvPr id="5128" name="Strelica udesno 11"/>
          <p:cNvSpPr>
            <a:spLocks noChangeArrowheads="1"/>
          </p:cNvSpPr>
          <p:nvPr/>
        </p:nvSpPr>
        <p:spPr bwMode="auto">
          <a:xfrm rot="10800000">
            <a:off x="2862263" y="3589338"/>
            <a:ext cx="715962" cy="557212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/>
          </a:p>
        </p:txBody>
      </p:sp>
      <p:sp>
        <p:nvSpPr>
          <p:cNvPr id="13" name="Elipsa 12"/>
          <p:cNvSpPr/>
          <p:nvPr/>
        </p:nvSpPr>
        <p:spPr bwMode="auto">
          <a:xfrm>
            <a:off x="395288" y="2652713"/>
            <a:ext cx="2447925" cy="2303462"/>
          </a:xfrm>
          <a:prstGeom prst="ellipse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r-HR" sz="1800" dirty="0"/>
              <a:t>SLOBODNO VRIJEME </a:t>
            </a:r>
            <a:endParaRPr lang="hr-HR" sz="1800" dirty="0"/>
          </a:p>
          <a:p>
            <a:pPr algn="ctr">
              <a:defRPr/>
            </a:pPr>
            <a:r>
              <a:rPr lang="hr-HR" sz="1800" dirty="0"/>
              <a:t> gledanje filmova, serija, pisanje igrokaza za djecu, fitnes</a:t>
            </a:r>
            <a:endParaRPr lang="hr-HR" sz="1800" dirty="0"/>
          </a:p>
          <a:p>
            <a:pPr algn="ctr">
              <a:defRPr/>
            </a:pPr>
            <a:endParaRPr lang="hr-HR" sz="1800" dirty="0"/>
          </a:p>
        </p:txBody>
      </p:sp>
      <p:sp>
        <p:nvSpPr>
          <p:cNvPr id="5130" name="Strelica dolje 13"/>
          <p:cNvSpPr>
            <a:spLocks noChangeArrowheads="1"/>
          </p:cNvSpPr>
          <p:nvPr/>
        </p:nvSpPr>
        <p:spPr bwMode="auto">
          <a:xfrm>
            <a:off x="4354513" y="4668838"/>
            <a:ext cx="431800" cy="574675"/>
          </a:xfrm>
          <a:prstGeom prst="downArrow">
            <a:avLst>
              <a:gd name="adj1" fmla="val 50000"/>
              <a:gd name="adj2" fmla="val 499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/>
          </a:p>
        </p:txBody>
      </p:sp>
      <p:sp>
        <p:nvSpPr>
          <p:cNvPr id="5131" name="Elipsa 14"/>
          <p:cNvSpPr>
            <a:spLocks noChangeArrowheads="1"/>
          </p:cNvSpPr>
          <p:nvPr/>
        </p:nvSpPr>
        <p:spPr bwMode="auto">
          <a:xfrm>
            <a:off x="3578225" y="5243513"/>
            <a:ext cx="1982788" cy="14255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OBITELJ</a:t>
            </a: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/>
              <a:t>suprug i sin Jakov</a:t>
            </a:r>
            <a:endParaRPr lang="hr-HR" altLang="sr-Latn-RS" sz="18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1" y="347663"/>
            <a:ext cx="3333750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80000"/>
            <a:ext cx="6480000" cy="4320000"/>
            <a:chOff x="2567836" y="1394542"/>
            <a:chExt cx="7002049" cy="4229643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38542"/>
              <a:ext cx="6736694" cy="225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napišite što očekujete od razrednice tijekom suradnje i što očekujete od učenika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što bi razrednica, po vašemu mišljenju, trebala činiti, a što ne, o čemu skrbiti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budite iskreni u svojim očekivanjima jer će i razrednica biti iskrena u svojim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670340" y="366925"/>
            <a:ext cx="5803319" cy="623248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Očekivanja roditelja</a:t>
            </a:r>
            <a:endParaRPr lang="hr-HR" sz="4000" b="1" dirty="0">
              <a:ln w="19050">
                <a:solidFill>
                  <a:srgbClr val="0070C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32000" y="1079999"/>
            <a:ext cx="6480000" cy="4390992"/>
            <a:chOff x="2567836" y="1394542"/>
            <a:chExt cx="7002049" cy="4400914"/>
          </a:xfrm>
        </p:grpSpPr>
        <p:sp>
          <p:nvSpPr>
            <p:cNvPr id="10" name="Pravokutnik s jednim zaobljenim kutom 9"/>
            <p:cNvSpPr/>
            <p:nvPr/>
          </p:nvSpPr>
          <p:spPr>
            <a:xfrm>
              <a:off x="2567836" y="1394542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4537" y="1538542"/>
              <a:ext cx="6748456" cy="425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se redovito zanimati za uspjeh i postignuća svoga djeteta i dolaziti redovito na roditeljske sastanke i individualne razgovore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me upoznati sa svim problemima koje smatrate važnima za svoje dijete, ali isto tako sa  svim njegovim uspjesima koje postigne izvan škole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problem koji ima dijete pokušati riješiti prvo sa mnom i s djetetom, a ako to nije moguće, zajednički ćemo potražiti pomoć druge osobe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sve obveze plaćanja podmirivati u dogovorenim rokovima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Naslov 1"/>
          <p:cNvSpPr txBox="1"/>
          <p:nvPr/>
        </p:nvSpPr>
        <p:spPr>
          <a:xfrm>
            <a:off x="1303740" y="360000"/>
            <a:ext cx="6536534" cy="630173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ln w="19050"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Očekivanja razrednice</a:t>
            </a:r>
            <a:endParaRPr lang="hr-HR" sz="4000" b="1" dirty="0">
              <a:ln w="19050">
                <a:solidFill>
                  <a:srgbClr val="0070C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439999" y="1015605"/>
            <a:ext cx="6480000" cy="4320000"/>
            <a:chOff x="2684536" y="1331495"/>
            <a:chExt cx="7002049" cy="4229643"/>
          </a:xfrm>
        </p:grpSpPr>
        <p:sp>
          <p:nvSpPr>
            <p:cNvPr id="7" name="Pravokutnik s jednim zaobljenim kutom 6"/>
            <p:cNvSpPr/>
            <p:nvPr/>
          </p:nvSpPr>
          <p:spPr>
            <a:xfrm>
              <a:off x="2684536" y="1331495"/>
              <a:ext cx="7002049" cy="4229643"/>
            </a:xfrm>
            <a:prstGeom prst="round1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684536" y="1500284"/>
              <a:ext cx="6701405" cy="361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se uključiti u život i rad škole na različite načine  (nazočnost na priredbama, radionice i sl.)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>
                <a:spcBef>
                  <a:spcPct val="0"/>
                </a:spcBef>
                <a:buNone/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se nećete naljutiti ako vas pozovem u školu ako vam dijete nije prenijelo usmeni (ili pisani) poziv, a situacija s ocjenama i ponašanjem je problematična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me unaprijed obavijestiti o mogućim djetetovim izostancima iz škole 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hr-HR" altLang="sr-Latn-RS" sz="1800" b="1" dirty="0">
                  <a:solidFill>
                    <a:srgbClr val="002060"/>
                  </a:solidFill>
                </a:rPr>
                <a:t>DA ĆETE SE DRŽATI SVIH DOGOVORA S RODITELJSKOG  ILI  INDIVIDUALNOG SASTANKA</a:t>
              </a:r>
              <a:endParaRPr lang="hr-HR" altLang="sr-Latn-RS" sz="1800" b="1" dirty="0">
                <a:solidFill>
                  <a:srgbClr val="002060"/>
                </a:solidFill>
              </a:endParaRPr>
            </a:p>
            <a:p>
              <a:pPr>
                <a:spcBef>
                  <a:spcPct val="0"/>
                </a:spcBef>
              </a:pPr>
              <a:endParaRPr lang="hr-HR" altLang="sr-Latn-RS" sz="1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4"/>
            <a:ext cx="2101006" cy="2068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 txBox="1"/>
          <p:nvPr/>
        </p:nvSpPr>
        <p:spPr>
          <a:xfrm>
            <a:off x="1560404" y="2734028"/>
            <a:ext cx="5945923" cy="983346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PRAVILNIK</a:t>
            </a:r>
            <a:r>
              <a:rPr lang="hr-HR" sz="33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 </a:t>
            </a:r>
            <a:endParaRPr lang="hr-HR" sz="33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  <a:p>
            <a:pPr algn="ctr"/>
            <a:r>
              <a:rPr lang="hr-HR" sz="3000" b="1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o kućnom redu, Statut škole</a:t>
            </a:r>
            <a:endParaRPr lang="hr-HR" sz="3000" b="1" dirty="0">
              <a:ln w="19050">
                <a:noFill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4" y="184960"/>
            <a:ext cx="2534656" cy="2918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 A s s e t E d i t F o r m 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3CC19BDF-0B42-4393-86BE-D95370E6B1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školske ustanove (za široki zaslon)</Template>
  <TotalTime>0</TotalTime>
  <Words>12524</Words>
  <Application>WPS Presentation</Application>
  <PresentationFormat>Prikaz na zaslonu (4:3)</PresentationFormat>
  <Paragraphs>426</Paragraphs>
  <Slides>43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6" baseType="lpstr">
      <vt:lpstr>Arial</vt:lpstr>
      <vt:lpstr>SimSun</vt:lpstr>
      <vt:lpstr>Wingdings</vt:lpstr>
      <vt:lpstr>Broadway</vt:lpstr>
      <vt:lpstr>Lucida Sans Unicode</vt:lpstr>
      <vt:lpstr>Comic Sans MS</vt:lpstr>
      <vt:lpstr>Microsoft YaHei</vt:lpstr>
      <vt:lpstr>Arial Unicode MS</vt:lpstr>
      <vt:lpstr>Cambria</vt:lpstr>
      <vt:lpstr>Algerian</vt:lpstr>
      <vt:lpstr>Calibri</vt:lpstr>
      <vt:lpstr>Times New Roman</vt:lpstr>
      <vt:lpstr>Back to School 16x9</vt:lpstr>
      <vt:lpstr>PowerPoint 演示文稿</vt:lpstr>
      <vt:lpstr>Dobro došli u 1.  A  razred</vt:lpstr>
      <vt:lpstr>PowerPoint 演示文稿</vt:lpstr>
      <vt:lpstr>PowerPoint 演示文稿</vt:lpstr>
      <vt:lpstr>     TO SAM JA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PRODUŽENI BORAVAK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Korisnik</cp:lastModifiedBy>
  <cp:revision>4</cp:revision>
  <dcterms:created xsi:type="dcterms:W3CDTF">2016-07-10T19:35:00Z</dcterms:created>
  <dcterms:modified xsi:type="dcterms:W3CDTF">2023-09-05T19:22:15Z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  <property fmtid="{D5CDD505-2E9C-101B-9397-08002B2CF9AE}" pid="3" name="ICV">
    <vt:lpwstr>E5F62242925940F4AE8955EAB0ACB7F6_12</vt:lpwstr>
  </property>
  <property fmtid="{D5CDD505-2E9C-101B-9397-08002B2CF9AE}" pid="4" name="KSOProductBuildVer">
    <vt:lpwstr>1033-12.2.0.13193</vt:lpwstr>
  </property>
</Properties>
</file>