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3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1" r:id="rId18"/>
    <p:sldId id="282" r:id="rId19"/>
    <p:sldId id="283" r:id="rId20"/>
    <p:sldId id="273" r:id="rId21"/>
    <p:sldId id="274" r:id="rId22"/>
    <p:sldId id="279" r:id="rId23"/>
    <p:sldId id="275" r:id="rId24"/>
    <p:sldId id="276" r:id="rId25"/>
    <p:sldId id="280" r:id="rId26"/>
    <p:sldId id="277" r:id="rId27"/>
    <p:sldId id="278" r:id="rId28"/>
  </p:sldIdLst>
  <p:sldSz cx="12192000" cy="6858000"/>
  <p:notesSz cx="6858000" cy="9144000"/>
  <p:defaultTextStyle>
    <a:defPPr lvl="0" rtl="0">
      <a:defRPr lang="hr-H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872C7C29-F5DC-43D3-962E-AFF22544E97B}" type="datetime1">
              <a:rPr lang="hr-HR" smtClean="0"/>
              <a:pPr algn="r"/>
              <a:t>18.9.2020.</a:t>
            </a:fld>
            <a:r>
              <a:rPr lang="hr-HR" dirty="0"/>
              <a:t>.</a:t>
            </a:r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406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4821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1363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9949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5715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7250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4381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21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3607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930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0566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5899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1193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173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5142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3535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9665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5663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8871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6576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34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D832-5572-4A10-AAD1-6F0E9250574B}" type="datetime1">
              <a:rPr lang="hr-HR" smtClean="0"/>
              <a:pPr/>
              <a:t>18.9.2020.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7965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D832-5572-4A10-AAD1-6F0E9250574B}" type="datetime1">
              <a:rPr lang="hr-HR" smtClean="0"/>
              <a:pPr/>
              <a:t>18.9.2020.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272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D832-5572-4A10-AAD1-6F0E9250574B}" type="datetime1">
              <a:rPr lang="hr-HR" smtClean="0"/>
              <a:pPr/>
              <a:t>18.9.2020.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438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D832-5572-4A10-AAD1-6F0E9250574B}" type="datetime1">
              <a:rPr lang="hr-HR" smtClean="0"/>
              <a:pPr/>
              <a:t>18.9.2020.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887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D832-5572-4A10-AAD1-6F0E9250574B}" type="datetime1">
              <a:rPr lang="hr-HR" smtClean="0"/>
              <a:pPr/>
              <a:t>18.9.2020.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7481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D832-5572-4A10-AAD1-6F0E9250574B}" type="datetime1">
              <a:rPr lang="hr-HR" smtClean="0"/>
              <a:pPr/>
              <a:t>18.9.2020.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7290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702F-4116-4F57-94B5-8524C41F8484}" type="datetime1">
              <a:rPr lang="hr-HR" smtClean="0"/>
              <a:pPr/>
              <a:t>18.9.2020.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643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DDC8-0C0D-408C-A278-3E5E49FCE68C}" type="datetime1">
              <a:rPr lang="hr-HR" smtClean="0"/>
              <a:pPr/>
              <a:t>18.9.2020.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35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18.9.2020.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18.9.2020.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255B-A5F4-40BB-BC25-5E81185CD54E}" type="datetime1">
              <a:rPr lang="hr-HR" smtClean="0"/>
              <a:pPr/>
              <a:t>18.9.2020.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299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18.9.2020.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8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B6F2-E134-4EC4-BA79-DA75817F38EA}" type="datetime1">
              <a:rPr lang="hr-HR" smtClean="0"/>
              <a:pPr/>
              <a:t>18.9.2020.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132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1986-3044-4F39-96BE-9827B10FC82C}" type="datetime1">
              <a:rPr lang="hr-HR" smtClean="0"/>
              <a:pPr/>
              <a:t>18.9.2020.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02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DC41-1D85-4342-B928-E4421B5630A3}" type="datetime1">
              <a:rPr lang="hr-HR" smtClean="0"/>
              <a:pPr/>
              <a:t>18.9.2020.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260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560-C839-46CB-AA65-661F80B5F9A5}" type="datetime1">
              <a:rPr lang="hr-HR" smtClean="0"/>
              <a:pPr/>
              <a:t>18.9.2020.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73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FE14-8FEB-4FB7-96F3-248DCACF1460}" type="datetime1">
              <a:rPr lang="hr-HR" smtClean="0"/>
              <a:pPr/>
              <a:t>18.9.2020.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12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9938-8776-4BAB-91A7-F7F59A04B4A7}" type="datetime1">
              <a:rPr lang="hr-HR" smtClean="0"/>
              <a:pPr/>
              <a:t>18.9.2020.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745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9FD832-5572-4A10-AAD1-6F0E9250574B}" type="datetime1">
              <a:rPr lang="hr-HR" smtClean="0"/>
              <a:pPr/>
              <a:t>18.9.2020.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029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660" r:id="rId18"/>
    <p:sldLayoutId id="2147483661" r:id="rId19"/>
    <p:sldLayoutId id="214748366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cenici.com/kalendar-za-skolsku-godinu-2020-2021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hr-HR" dirty="0"/>
              <a:t>Roditeljski </a:t>
            </a:r>
            <a:r>
              <a:rPr lang="hr-HR" dirty="0" smtClean="0"/>
              <a:t>sastanak</a:t>
            </a:r>
            <a:br>
              <a:rPr lang="hr-HR" dirty="0" smtClean="0"/>
            </a:br>
            <a:r>
              <a:rPr lang="hr-HR" dirty="0" smtClean="0"/>
              <a:t>4.c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1" y="4114800"/>
            <a:ext cx="6858002" cy="914400"/>
          </a:xfrm>
        </p:spPr>
        <p:txBody>
          <a:bodyPr rtlCol="0"/>
          <a:lstStyle/>
          <a:p>
            <a:pPr rtl="0"/>
            <a:r>
              <a:rPr lang="hr-HR" dirty="0" smtClean="0"/>
              <a:t>Razrednik</a:t>
            </a:r>
          </a:p>
          <a:p>
            <a:pPr rtl="0"/>
            <a:r>
              <a:rPr lang="hr-HR" dirty="0"/>
              <a:t>m</a:t>
            </a:r>
            <a:r>
              <a:rPr lang="hr-HR" dirty="0" smtClean="0"/>
              <a:t>r.sc. Lidija </a:t>
            </a:r>
            <a:r>
              <a:rPr lang="hr-HR" dirty="0" err="1" smtClean="0"/>
              <a:t>Pecko</a:t>
            </a:r>
            <a:r>
              <a:rPr lang="hr-HR" dirty="0" smtClean="0"/>
              <a:t>, savjetnica</a:t>
            </a:r>
            <a:endParaRPr lang="hr-HR" dirty="0"/>
          </a:p>
        </p:txBody>
      </p:sp>
      <p:sp>
        <p:nvSpPr>
          <p:cNvPr id="4" name="Podnaslov 2">
            <a:extLst>
              <a:ext uri="{FF2B5EF4-FFF2-40B4-BE49-F238E27FC236}">
                <a16:creationId xmlns:a16="http://schemas.microsoft.com/office/drawing/2014/main" id="{EB0F5528-5F70-4253-8B6E-E738BAABE58C}"/>
              </a:ext>
            </a:extLst>
          </p:cNvPr>
          <p:cNvSpPr txBox="1">
            <a:spLocks/>
          </p:cNvSpPr>
          <p:nvPr/>
        </p:nvSpPr>
        <p:spPr>
          <a:xfrm>
            <a:off x="2443437" y="304800"/>
            <a:ext cx="6858002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400" b="1" dirty="0"/>
              <a:t>Školska godina 2020./2021.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343" y="73026"/>
            <a:ext cx="10018713" cy="1752599"/>
          </a:xfrm>
        </p:spPr>
        <p:txBody>
          <a:bodyPr rtlCol="0">
            <a:normAutofit/>
          </a:bodyPr>
          <a:lstStyle/>
          <a:p>
            <a:pPr algn="r"/>
            <a:r>
              <a:rPr lang="hr-HR" b="1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560731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Pedagoška mjera OPOMENE slijedi nakon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drugog evidentiranog lakšeg neprihvatljivog ponašanja</a:t>
            </a:r>
            <a:r>
              <a:rPr lang="hr-HR" sz="1600" dirty="0"/>
              <a:t>: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izazivanje nereda, stvaranje buke, pričanje nakon usmene opomene učitelja ili dovikivanje tijekom nastave;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onečišćenje školskoga prostora i okoliša (npr. bacanje smeća izvan koševa za otpatke);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oštećivanje imovine u prostorima škole nanošenjem manje štete (npr. šaranje, urezivanje u namještaj);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nedopušteno korištenje informacijsko-komunikacijskih uređaja tijekom </a:t>
            </a:r>
            <a:r>
              <a:rPr lang="hr-HR" sz="1400" dirty="0" err="1"/>
              <a:t>odgojnoobrazovnoga</a:t>
            </a:r>
            <a:r>
              <a:rPr lang="hr-HR" sz="1400" dirty="0"/>
              <a:t> rada;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pomaganje ili poticanje ulaska neovlaštenih osoba u školski prostor;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poticanje drugih učenika na neprihvatljiva ponašanja;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uznemiravanje učenika ili radnika škole odnosno aktivnosti koje izazivaju nelagodu u drugih osoba, nakon što je učenik na to upozoren;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korištenje nedopuštenih izvora podataka u svrhu prepisivanja.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više od 0,5% nastavnih sati </a:t>
            </a:r>
            <a:r>
              <a:rPr lang="hr-HR" sz="1600" dirty="0"/>
              <a:t>od ukupnoga broja sati u koje je trebao biti uključen tijekom nastavne godine </a:t>
            </a:r>
            <a:r>
              <a:rPr lang="hr-HR" sz="1600" b="1" dirty="0"/>
              <a:t>(više od 5 neopravdanih sati</a:t>
            </a:r>
            <a:r>
              <a:rPr lang="hr-HR" sz="1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04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73287" y="73026"/>
            <a:ext cx="10018713" cy="1752599"/>
          </a:xfrm>
        </p:spPr>
        <p:txBody>
          <a:bodyPr rtlCol="0">
            <a:normAutofit/>
          </a:bodyPr>
          <a:lstStyle/>
          <a:p>
            <a:pPr algn="r"/>
            <a:r>
              <a:rPr lang="hr-HR" b="1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560731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Pedagoška mjera UKORA slijedi nakon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težeg neprihvatljivog ponašanja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ometanje odgojno-obrazovnoga rada na način da je onemogućeno njegovo daljnje izvođenje;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povreda dostojanstva druge osobe omalovažavanjem, vrijeđanjem ili širenjem neistina i glasina;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unošenje ili konzumiranje </a:t>
            </a:r>
            <a:r>
              <a:rPr lang="hr-HR" sz="1400" dirty="0" err="1"/>
              <a:t>psihoaktivnih</a:t>
            </a:r>
            <a:r>
              <a:rPr lang="hr-HR" sz="1400" dirty="0"/>
              <a:t> sredstava u prostor škole 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dovođenje ili pomaganje prilikom dolaska neovlaštenim osobama koje su nanijele štetu osobama ili imovini u prostoru škole ili na drugome mjestu gdje se održava odgojno-obrazovni rad;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namjerno uništavanje imovine nanošenjem veće štete u prostoru škole;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prikrivanje nasilnih oblika ponašanja;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udaranje, sudjelovanje u tučnjavi i druga ponašanja koja mogu ugroziti sigurnost samog učenika ili druge osobe, ali bez težih posljedica;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korištenje ili zlouporaba podataka drugog učenika iz pedagoške dokumentacije;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klađenje ili kockanje u prostorima škole; 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prisvajanje tuđe stvari.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više od 1% nastavnih sati </a:t>
            </a:r>
            <a:r>
              <a:rPr lang="hr-HR" sz="1600" dirty="0"/>
              <a:t>od ukupnoga broja sati u koje je trebao biti uključen tijekom nastavne godine (</a:t>
            </a:r>
            <a:r>
              <a:rPr lang="hr-HR" sz="1600" b="1" dirty="0"/>
              <a:t>više od 10 neopravdanih sati</a:t>
            </a:r>
            <a:r>
              <a:rPr lang="hr-HR" sz="1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2005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8610" y="0"/>
            <a:ext cx="10018713" cy="1752599"/>
          </a:xfrm>
        </p:spPr>
        <p:txBody>
          <a:bodyPr rtlCol="0">
            <a:normAutofit/>
          </a:bodyPr>
          <a:lstStyle/>
          <a:p>
            <a:pPr algn="r"/>
            <a:r>
              <a:rPr lang="hr-HR" b="1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676846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Pedagoška mjera STROGOG UKORA slijedi nakon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teškog neprihvatljivog ponašanja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izazivanje i poticanje nasilnog ponašanja (npr. prenošenje netočnih informacija koje su povod za nasilno ponašanje, skandiranje prije ili tijekom nasilnog ponašanja, snimanje događaja nasilnog ponašanja i sl.);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nasilno ponašanje koje nije rezultiralo težim posljedicama;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krivotvorenje ispričnica ili ispitnih materijala;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neovlašteno korištenje tuđih podataka za pristup elektroničkim bazama podataka škole bez njihove izmjene;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krađa tuđe stvari;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poticanje grupnoga govora mržnje;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uništavanje službene dokumentacije škole;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prisila drugog učenika na neprihvatljivo ponašanje ili iznuda drugog učenika (npr. iznuđivanje novca);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unošenje oružja i opasnih predmeta u prostor škole ili drugdje gdje se održava odgojno-obrazovni rad.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više od 1.5 % nastavnih sati </a:t>
            </a:r>
            <a:r>
              <a:rPr lang="hr-HR" sz="1600" dirty="0"/>
              <a:t>od ukupnoga broja sati u koje je trebao biti uključen tijekom nastavne godine (</a:t>
            </a:r>
            <a:r>
              <a:rPr lang="hr-HR" sz="1600" b="1" dirty="0"/>
              <a:t>više od 15 neopravdanih sati</a:t>
            </a:r>
            <a:r>
              <a:rPr lang="hr-HR" sz="1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7844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38220" y="215020"/>
            <a:ext cx="10018713" cy="1752599"/>
          </a:xfrm>
        </p:spPr>
        <p:txBody>
          <a:bodyPr rtlCol="0">
            <a:normAutofit/>
          </a:bodyPr>
          <a:lstStyle/>
          <a:p>
            <a:pPr algn="r"/>
            <a:r>
              <a:rPr lang="hr-HR" b="1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255932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Pedagoška mjera PRESELJENJA U DRUGU ŠKOLU slijedi nakon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Osobito teškog neprihvatljivog ponašanja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krivotvorenje pisane ili elektroničke službene dokumentacije škole;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objavljivanje materijala elektroničkim ili drugim putem, a koji za posljedicu imaju povredu ugleda, časti i dostojanstva druge osobe;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teška krađa odnosno krađa počinjena na opasan ili drzak način, obijanjem, provaljivanjem ili svladavanjem prepreka da se dođe do stvari;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ugrožavanje sigurnosti učenika ili radnika škole korištenjem oružja ili opasnih predmeta u prostoru škole ili na drugome mjestu gdje se održava odgojno-obrazovni rad;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nasilno ponašanje koje je rezultiralo teškim emocionalnim ili fizičkim posljedicama za drugu osobu.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više od 2% nastavnih sati </a:t>
            </a:r>
            <a:r>
              <a:rPr lang="hr-HR" sz="1600" dirty="0"/>
              <a:t>od ukupnoga broja sati u koje je trebao biti uključen tijekom nastavne godine (</a:t>
            </a:r>
            <a:r>
              <a:rPr lang="hr-HR" sz="1600" b="1" dirty="0"/>
              <a:t>više od 20 neopravdanih sati</a:t>
            </a:r>
            <a:r>
              <a:rPr lang="hr-HR" sz="1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728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524000"/>
            <a:ext cx="10255932" cy="4489577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Neopravdani izostanak</a:t>
            </a:r>
          </a:p>
          <a:p>
            <a:pPr>
              <a:spcBef>
                <a:spcPts val="600"/>
              </a:spcBef>
            </a:pPr>
            <a:r>
              <a:rPr lang="hr-HR" sz="1800" dirty="0"/>
              <a:t>Svaki izostanak koji </a:t>
            </a:r>
            <a:r>
              <a:rPr lang="hr-HR" sz="1800" b="1" dirty="0"/>
              <a:t>nije odobren ili opravdan </a:t>
            </a:r>
            <a:r>
              <a:rPr lang="hr-HR" sz="1800" dirty="0"/>
              <a:t>sukladno navedenom: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hr-HR" sz="1600" dirty="0"/>
              <a:t>Roditelj može, </a:t>
            </a:r>
            <a:r>
              <a:rPr lang="hr-HR" sz="1600" b="1" dirty="0"/>
              <a:t>više puta godišnje</a:t>
            </a:r>
            <a:r>
              <a:rPr lang="hr-HR" sz="1600" dirty="0"/>
              <a:t>, opravdati izostanak svoga djeteta u trajanju </a:t>
            </a:r>
            <a:r>
              <a:rPr lang="hr-HR" sz="1600" b="1" dirty="0"/>
              <a:t>do tri radna dana</a:t>
            </a:r>
            <a:r>
              <a:rPr lang="hr-HR" sz="1600" dirty="0"/>
              <a:t>, a za koje nije pravodobno podnesen zahtjev za odobrenjem.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Opravdanost izostanka s nastave zbog zdravstvenih razloga </a:t>
            </a:r>
            <a:r>
              <a:rPr lang="hr-HR" sz="1600" b="1" dirty="0"/>
              <a:t>u trajanju duljem od tri radna dana uzastopno dokazuje se liječničkom potvrdom.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Izostanak učenika s nastave može se opravdati i </a:t>
            </a:r>
            <a:r>
              <a:rPr lang="hr-HR" sz="1600" b="1" dirty="0"/>
              <a:t>odgovarajućom potvrdom nadležne institucije, ustanove ili druge nadležne fizičke ili pravne osobe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hr-HR" sz="1600" b="1" u="sng" dirty="0"/>
              <a:t>Izostanak s nastave, u slučaju pravodobnog zahtjeva roditelja, može (unaprijed) odobriti uz pravodobno podnesen zahtjev: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učitelj za izostanak tijekom nastavnoga dana,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razrednik za izostanak do tri (pojedinačna ili uzastopna) radna dana,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ravnatelj za izostanak do sedam (uzastopnih) radnih dana,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učiteljsko/nastavničko vijeće za izostanak do petnaest (uzastopnih) radnih dana.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Načini opravdavanja izostanaka učenika, rokovi za dostavu ispričnica, kao i primjereni rok javljanja o razlogu izostanka uređuju se statutom škole.</a:t>
            </a:r>
          </a:p>
        </p:txBody>
      </p:sp>
    </p:spTree>
    <p:extLst>
      <p:ext uri="{BB962C8B-B14F-4D97-AF65-F5344CB8AC3E}">
        <p14:creationId xmlns:p14="http://schemas.microsoft.com/office/powerpoint/2010/main" val="144938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524000"/>
            <a:ext cx="10255932" cy="4489577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Izricanje pedagoške mjere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Prije izricanja mjere učeniku se mora omogućiti savjetovanje s odgojno-obrazovnim radnikom te izjašnjavanje o činjenicama i okolnostima koje su važne za donošenje odluke o opravdanosti izricanja pedagoške mjere.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Roditelj mora biti informiran o neprihvatljivom ponašanju, načinu prikupljanja informacija, prikupljenim informacijama koje su važne za donošenje odluke o izricanju pedagoške mjere.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Mjera se može izreći i bez izjašnjavanja učenika, ako se učenik bez opravdanoga razloga ne odazove pozivu razrednika ili druge ovlaštene osobe.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Mjera se može izreći i bez informiranja roditelja, ako se roditelj ne odazove ni pisanom pozivu na razgovor.</a:t>
            </a:r>
          </a:p>
          <a:p>
            <a:pPr marL="0" indent="0">
              <a:spcBef>
                <a:spcPts val="600"/>
              </a:spcBef>
              <a:buNone/>
            </a:pPr>
            <a:endParaRPr lang="hr-HR" sz="1600" dirty="0"/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Pedagoška mjera </a:t>
            </a:r>
            <a:r>
              <a:rPr lang="hr-HR" sz="1600" b="1" dirty="0"/>
              <a:t>opomene i ukora </a:t>
            </a:r>
            <a:r>
              <a:rPr lang="hr-HR" sz="1600" dirty="0"/>
              <a:t>mora se izreći najkasnije u </a:t>
            </a:r>
            <a:r>
              <a:rPr lang="hr-HR" sz="1600" b="1" dirty="0"/>
              <a:t>roku od 15 dana </a:t>
            </a:r>
            <a:r>
              <a:rPr lang="hr-HR" sz="1600" dirty="0"/>
              <a:t>od dana saznanja za neprihvatljivo ponašanje učenika zbog kojeg se izriče.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Pedagoška mjera </a:t>
            </a:r>
            <a:r>
              <a:rPr lang="hr-HR" sz="1600" b="1" dirty="0"/>
              <a:t>strogog ukora </a:t>
            </a:r>
            <a:r>
              <a:rPr lang="hr-HR" sz="1600" dirty="0"/>
              <a:t>učeniku mora se izreći najkasnije u </a:t>
            </a:r>
            <a:r>
              <a:rPr lang="hr-HR" sz="1600" b="1" dirty="0"/>
              <a:t>roku od 30 dana</a:t>
            </a:r>
            <a:r>
              <a:rPr lang="hr-HR" sz="1600" dirty="0"/>
              <a:t> od dana saznanja za neprihvatljivo ponašanje učenika zbog kojeg se izriče.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Pedagoška mjera </a:t>
            </a:r>
            <a:r>
              <a:rPr lang="hr-HR" sz="1600" b="1" dirty="0"/>
              <a:t>preseljenja u drugu školu </a:t>
            </a:r>
            <a:r>
              <a:rPr lang="hr-HR" sz="1600" dirty="0"/>
              <a:t>učeniku mora se izreći najkasnije u </a:t>
            </a:r>
            <a:r>
              <a:rPr lang="hr-HR" sz="1600" b="1" dirty="0"/>
              <a:t>roku od 60 dana </a:t>
            </a:r>
            <a:r>
              <a:rPr lang="hr-HR" sz="1600" dirty="0"/>
              <a:t>od dana saznanja za neprihvatljivo ponašanje učenika zbog kojeg se izriče.</a:t>
            </a:r>
          </a:p>
        </p:txBody>
      </p:sp>
    </p:spTree>
    <p:extLst>
      <p:ext uri="{BB962C8B-B14F-4D97-AF65-F5344CB8AC3E}">
        <p14:creationId xmlns:p14="http://schemas.microsoft.com/office/powerpoint/2010/main" val="228984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524000"/>
            <a:ext cx="10255932" cy="4489577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Izricanje pedagoške mjere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Prije izricanja pedagoške mjere </a:t>
            </a:r>
            <a:r>
              <a:rPr lang="hr-HR" sz="1600" b="1" dirty="0"/>
              <a:t>odgojno-obrazovni radnici škole </a:t>
            </a:r>
            <a:r>
              <a:rPr lang="hr-HR" sz="1600" dirty="0"/>
              <a:t>dužni su međusobno se konzultirati, </a:t>
            </a:r>
            <a:r>
              <a:rPr lang="hr-HR" sz="1600" b="1" dirty="0"/>
              <a:t>kontaktirati roditelja učenika</a:t>
            </a:r>
            <a:r>
              <a:rPr lang="hr-HR" sz="1600" dirty="0"/>
              <a:t>, a ako je potrebno mogu se konzultirati i sa </a:t>
            </a:r>
            <a:r>
              <a:rPr lang="hr-HR" sz="1600" b="1" dirty="0"/>
              <a:t>školskim liječnikom</a:t>
            </a:r>
            <a:r>
              <a:rPr lang="hr-HR" sz="1600" dirty="0"/>
              <a:t>, drugim stručnjakom ili </a:t>
            </a:r>
            <a:r>
              <a:rPr lang="hr-HR" sz="1600" b="1" dirty="0"/>
              <a:t>nadležnim centrom za socijalnu skrb </a:t>
            </a:r>
            <a:r>
              <a:rPr lang="hr-HR" sz="1600" dirty="0"/>
              <a:t>radi upoznavanja osobina i mogućnosti učenika te uklanjanja uzroka koji sprečavaju ili otežavaju njihov pravilan razvoj kako bi se ublažili rizični i pojačali zaštitni čimbenici u razvoju učenika.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 </a:t>
            </a:r>
            <a:r>
              <a:rPr lang="hr-HR" sz="1600" b="1" dirty="0"/>
              <a:t>obrazloženju pedagoške mjere </a:t>
            </a:r>
            <a:r>
              <a:rPr lang="hr-HR" sz="1600" dirty="0"/>
              <a:t>navest će se </a:t>
            </a:r>
            <a:r>
              <a:rPr lang="hr-HR" sz="1600" b="1" dirty="0"/>
              <a:t>mjesto, vrijeme i način </a:t>
            </a:r>
            <a:r>
              <a:rPr lang="hr-HR" sz="1600" dirty="0"/>
              <a:t>na koji je došlo do </a:t>
            </a:r>
            <a:r>
              <a:rPr lang="hr-HR" sz="1600" b="1" dirty="0"/>
              <a:t>neprihvatljivog ponašanja te posljedice koje su nastupile ili su mogle nastupiti</a:t>
            </a:r>
            <a:r>
              <a:rPr lang="hr-HR" sz="1600" dirty="0"/>
              <a:t>. Obrazloženje mora sadržavati i podatke o prethodno poduzetim preventivnim mjerama te prijedloge za pružanje pomoći i potpore učeniku s ciljem otklanjanja uzroka neprihvatljivog ponašanja.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Učeniku</a:t>
            </a:r>
            <a:r>
              <a:rPr lang="hr-HR" sz="1600" dirty="0"/>
              <a:t> kojemu je već izrečena </a:t>
            </a:r>
            <a:r>
              <a:rPr lang="hr-HR" sz="1600" b="1" dirty="0"/>
              <a:t>pedagoška mjera opomene ili ukora ponavlja se prethodno izrečena pedagoška mjera u slučaju neprihvatljivog ponašanja manje ili iste težine za koje mu još nije izrečena pedagoška mjera. </a:t>
            </a:r>
            <a:r>
              <a:rPr lang="hr-HR" sz="1600" dirty="0"/>
              <a:t>Ista </a:t>
            </a:r>
            <a:r>
              <a:rPr lang="hr-HR" sz="1600" b="1" dirty="0"/>
              <a:t>pedagoška mjera može se izreći najviše dva puta tijekom školske godine.</a:t>
            </a:r>
            <a:r>
              <a:rPr lang="hr-HR" sz="1600" dirty="0"/>
              <a:t> U slučaju da se </a:t>
            </a:r>
            <a:r>
              <a:rPr lang="hr-HR" sz="1600" b="1" dirty="0"/>
              <a:t>učenik ponovno neprihvatljivo ponaša, izriče se pedagoška mjera sljedeće težine. 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Učeniku se izriče sljedeća teža mjera u slučaju ponavljanja neprihvatljivog ponašanja za koju mu je već izrečena pedagoška mjera</a:t>
            </a:r>
          </a:p>
        </p:txBody>
      </p:sp>
    </p:spTree>
    <p:extLst>
      <p:ext uri="{BB962C8B-B14F-4D97-AF65-F5344CB8AC3E}">
        <p14:creationId xmlns:p14="http://schemas.microsoft.com/office/powerpoint/2010/main" val="13050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6784" y="228600"/>
            <a:ext cx="3549121" cy="1371600"/>
          </a:xfrm>
        </p:spPr>
        <p:txBody>
          <a:bodyPr/>
          <a:lstStyle/>
          <a:p>
            <a:r>
              <a:rPr lang="hr-HR" dirty="0" smtClean="0"/>
              <a:t>Vladanje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3121891" y="228601"/>
            <a:ext cx="8381132" cy="6629400"/>
          </a:xfrm>
        </p:spPr>
        <p:txBody>
          <a:bodyPr>
            <a:normAutofit fontScale="47500" lnSpcReduction="20000"/>
          </a:bodyPr>
          <a:lstStyle/>
          <a:p>
            <a:r>
              <a:rPr lang="hr-HR" sz="2500" dirty="0"/>
              <a:t>1</a:t>
            </a:r>
            <a:r>
              <a:rPr lang="hr-HR" sz="2500" b="1" dirty="0"/>
              <a:t>. Odnos prema radu</a:t>
            </a:r>
          </a:p>
          <a:p>
            <a:r>
              <a:rPr lang="hr-HR" sz="2500" dirty="0"/>
              <a:t>-redovito pohađa nastavu i ostale aktivnosti i nema neopravdanih izostanaka   </a:t>
            </a:r>
          </a:p>
          <a:p>
            <a:r>
              <a:rPr lang="hr-HR" sz="2500" dirty="0"/>
              <a:t>- primjeran odnos prema učenju i radu: na satu surađuje, uglavnom je aktivan i zainteresiran  </a:t>
            </a:r>
          </a:p>
          <a:p>
            <a:r>
              <a:rPr lang="hr-HR" sz="2500" dirty="0"/>
              <a:t>- poštuje dogovorena pravila     </a:t>
            </a:r>
          </a:p>
          <a:p>
            <a:r>
              <a:rPr lang="hr-HR" sz="2500" dirty="0"/>
              <a:t>- izvršava dogovorene zadatke (nosi pribor, opremu…)   </a:t>
            </a:r>
          </a:p>
          <a:p>
            <a:r>
              <a:rPr lang="hr-HR" sz="2500" dirty="0"/>
              <a:t>- prihvaća odgovornost za svoje postupke</a:t>
            </a:r>
          </a:p>
          <a:p>
            <a:endParaRPr lang="hr-HR" sz="2500" dirty="0"/>
          </a:p>
          <a:p>
            <a:r>
              <a:rPr lang="hr-HR" sz="2500" dirty="0"/>
              <a:t>2</a:t>
            </a:r>
            <a:r>
              <a:rPr lang="hr-HR" sz="2500" b="1" dirty="0"/>
              <a:t>. Odnos prema drugim </a:t>
            </a:r>
            <a:r>
              <a:rPr lang="hr-HR" sz="2500" b="1" dirty="0" smtClean="0"/>
              <a:t>učenicima</a:t>
            </a:r>
            <a:endParaRPr lang="hr-HR" sz="2500" dirty="0"/>
          </a:p>
          <a:p>
            <a:r>
              <a:rPr lang="hr-HR" sz="2500" dirty="0"/>
              <a:t>-ne ometa druge učenike u praćenju nastave    </a:t>
            </a:r>
          </a:p>
          <a:p>
            <a:r>
              <a:rPr lang="hr-HR" sz="2500" dirty="0"/>
              <a:t>- ne ugrožava sigurnost drugih učenika, ne vrijeđa, ne ismijava, ne prijeti, ne psuje drugim učenicima    </a:t>
            </a:r>
          </a:p>
          <a:p>
            <a:r>
              <a:rPr lang="hr-HR" sz="2500" dirty="0"/>
              <a:t>- prihvaća odgovornost za svoje postupke u odnosima s drugim učenicima </a:t>
            </a:r>
          </a:p>
          <a:p>
            <a:endParaRPr lang="hr-HR" sz="2500" dirty="0"/>
          </a:p>
          <a:p>
            <a:r>
              <a:rPr lang="hr-HR" sz="2500" dirty="0"/>
              <a:t>3</a:t>
            </a:r>
            <a:r>
              <a:rPr lang="hr-HR" sz="2500" b="1" dirty="0"/>
              <a:t>. Odnos prema učiteljima i ostalim djelatnicima </a:t>
            </a:r>
            <a:r>
              <a:rPr lang="hr-HR" sz="2500" b="1" dirty="0" smtClean="0"/>
              <a:t>škole</a:t>
            </a:r>
            <a:endParaRPr lang="hr-HR" sz="2500" dirty="0"/>
          </a:p>
          <a:p>
            <a:r>
              <a:rPr lang="hr-HR" sz="2500" dirty="0"/>
              <a:t>- pozitivno reagira na zahtjeve koje postavljaju učitelji (u skladu s pravnim propisima i Kućnim redom škole)   </a:t>
            </a:r>
          </a:p>
          <a:p>
            <a:r>
              <a:rPr lang="hr-HR" sz="2500" dirty="0"/>
              <a:t>- na primjeren način komunicira sa svim učiteljima i djelatnicima škole i uvažava njihove zahtjeve  </a:t>
            </a:r>
          </a:p>
          <a:p>
            <a:r>
              <a:rPr lang="hr-HR" sz="2500" dirty="0"/>
              <a:t>- ne ugrožava sigurnost učitelja i ostalih djelatnika </a:t>
            </a:r>
            <a:r>
              <a:rPr lang="hr-HR" sz="2500" dirty="0" smtClean="0"/>
              <a:t>škole</a:t>
            </a:r>
          </a:p>
          <a:p>
            <a:endParaRPr lang="hr-HR" sz="2500" dirty="0"/>
          </a:p>
          <a:p>
            <a:r>
              <a:rPr lang="hr-HR" sz="2500" dirty="0"/>
              <a:t>4</a:t>
            </a:r>
            <a:r>
              <a:rPr lang="hr-HR" sz="2500" b="1" dirty="0"/>
              <a:t>. Odnos prema školskoj imovini te društvenom i prirodnom okružju</a:t>
            </a:r>
          </a:p>
          <a:p>
            <a:r>
              <a:rPr lang="hr-HR" sz="2500" dirty="0"/>
              <a:t>- učenik čuva imovinu (učenika, škole, osobnu, društvenu…)   </a:t>
            </a:r>
          </a:p>
          <a:p>
            <a:r>
              <a:rPr lang="hr-HR" sz="2500" dirty="0"/>
              <a:t>- doprinosi ugledu škole u svim prigodama (susreti, ekskurzije, izleti, projekti, priredbe…)  </a:t>
            </a:r>
          </a:p>
          <a:p>
            <a:r>
              <a:rPr lang="hr-HR" sz="2500" dirty="0"/>
              <a:t>- poštuje zabranu unošenja zabranjenih sredstava u unutrašnji ili vanjski prostor škole   </a:t>
            </a:r>
          </a:p>
          <a:p>
            <a:r>
              <a:rPr lang="hr-HR" sz="2500" dirty="0"/>
              <a:t>- poštuje različitosti, ima visok prag tolerancije i uvažava manjine   </a:t>
            </a:r>
          </a:p>
          <a:p>
            <a:r>
              <a:rPr lang="hr-HR" sz="2500" dirty="0"/>
              <a:t>- prihvaća svoju odgovornost za svoje postupke prema imovini škole te društvenom i prirodnom okružju   </a:t>
            </a:r>
          </a:p>
          <a:p>
            <a:r>
              <a:rPr lang="hr-HR" sz="2500" dirty="0"/>
              <a:t>- posjeduje razvijenu ekološku svijest i ponaša se u skladu s tim</a:t>
            </a:r>
          </a:p>
          <a:p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>
          <a:xfrm>
            <a:off x="98857" y="2122054"/>
            <a:ext cx="3549121" cy="1828800"/>
          </a:xfrm>
        </p:spPr>
        <p:txBody>
          <a:bodyPr/>
          <a:lstStyle/>
          <a:p>
            <a:r>
              <a:rPr lang="hr-HR" dirty="0" smtClean="0"/>
              <a:t>UZORNO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649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3897" y="815109"/>
            <a:ext cx="3549121" cy="1371600"/>
          </a:xfrm>
        </p:spPr>
        <p:txBody>
          <a:bodyPr/>
          <a:lstStyle/>
          <a:p>
            <a:r>
              <a:rPr lang="hr-HR" dirty="0" smtClean="0"/>
              <a:t>Vladanje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0" y="2953328"/>
            <a:ext cx="3549121" cy="1828800"/>
          </a:xfrm>
        </p:spPr>
        <p:txBody>
          <a:bodyPr/>
          <a:lstStyle/>
          <a:p>
            <a:r>
              <a:rPr lang="hr-HR" dirty="0" smtClean="0"/>
              <a:t>DOBRO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3066473" y="1"/>
            <a:ext cx="8436550" cy="6945744"/>
          </a:xfrm>
        </p:spPr>
        <p:txBody>
          <a:bodyPr>
            <a:normAutofit fontScale="62500" lnSpcReduction="20000"/>
          </a:bodyPr>
          <a:lstStyle/>
          <a:p>
            <a:r>
              <a:rPr lang="hr-HR" dirty="0"/>
              <a:t>1</a:t>
            </a:r>
            <a:r>
              <a:rPr lang="hr-HR" b="1" dirty="0"/>
              <a:t>. Odnos prema radu </a:t>
            </a:r>
          </a:p>
          <a:p>
            <a:r>
              <a:rPr lang="hr-HR" dirty="0"/>
              <a:t>- učenik ima izrečenu mjeru opomenu zbog neopravdanih izostanaka (do 14 sati)  </a:t>
            </a:r>
          </a:p>
          <a:p>
            <a:r>
              <a:rPr lang="hr-HR" dirty="0"/>
              <a:t>- ima četiri do šest evidencija u kojima stoji kako ne prati i ometa nastavu  </a:t>
            </a:r>
          </a:p>
          <a:p>
            <a:r>
              <a:rPr lang="hr-HR" dirty="0"/>
              <a:t>-  ima četiri do šest evidencija zbog nepoštivanja dogovorenih pravila  </a:t>
            </a:r>
          </a:p>
          <a:p>
            <a:r>
              <a:rPr lang="hr-HR" dirty="0"/>
              <a:t>- povremeno ne izvršava dogovorene zadatke što je evidentirano četiri do šest puta  </a:t>
            </a:r>
          </a:p>
          <a:p>
            <a:r>
              <a:rPr lang="hr-HR" dirty="0"/>
              <a:t>- ponekad ne prepoznaje odgovornost za svoje postupke  </a:t>
            </a:r>
          </a:p>
          <a:p>
            <a:r>
              <a:rPr lang="hr-HR" dirty="0"/>
              <a:t> </a:t>
            </a:r>
          </a:p>
          <a:p>
            <a:r>
              <a:rPr lang="hr-HR" dirty="0"/>
              <a:t>2. </a:t>
            </a:r>
            <a:r>
              <a:rPr lang="hr-HR" b="1" dirty="0"/>
              <a:t>Odnos prema drugim </a:t>
            </a:r>
            <a:r>
              <a:rPr lang="hr-HR" b="1" dirty="0" smtClean="0"/>
              <a:t>učenicima</a:t>
            </a:r>
            <a:endParaRPr lang="hr-HR" dirty="0"/>
          </a:p>
          <a:p>
            <a:r>
              <a:rPr lang="hr-HR" dirty="0"/>
              <a:t>-povremeno ometa druge učenike u praćenju nastave što je evidentirano četiri do šest puta  </a:t>
            </a:r>
          </a:p>
          <a:p>
            <a:r>
              <a:rPr lang="hr-HR" dirty="0"/>
              <a:t>- ima četiri do šest evidencija u kojima stoji kako ugrožava sigurnost drugih učenika, vrijeđa, ismijava, prijeti ili psuje drugim učenicima  </a:t>
            </a:r>
          </a:p>
          <a:p>
            <a:r>
              <a:rPr lang="hr-HR" dirty="0"/>
              <a:t>- ponekad prebacuje krivicu na druge učenike</a:t>
            </a:r>
          </a:p>
          <a:p>
            <a:r>
              <a:rPr lang="hr-HR" dirty="0"/>
              <a:t> </a:t>
            </a:r>
          </a:p>
          <a:p>
            <a:r>
              <a:rPr lang="hr-HR" dirty="0"/>
              <a:t>3</a:t>
            </a:r>
            <a:r>
              <a:rPr lang="hr-HR" b="1" dirty="0"/>
              <a:t>. Odnos prema učiteljima i ostalim djelatnicima </a:t>
            </a:r>
            <a:r>
              <a:rPr lang="hr-HR" b="1" dirty="0" smtClean="0"/>
              <a:t>škole</a:t>
            </a:r>
            <a:endParaRPr lang="hr-HR" dirty="0"/>
          </a:p>
          <a:p>
            <a:r>
              <a:rPr lang="hr-HR" dirty="0"/>
              <a:t>--oglušio se četiri do šest puta na zahtjeve koje postavljaju učitelji (u skladu s pravnim propisima i Kućnim redom škole)   </a:t>
            </a:r>
          </a:p>
          <a:p>
            <a:r>
              <a:rPr lang="hr-HR" dirty="0"/>
              <a:t>- uvažava samo učitelje predavače i s njima komunicira na primjeren način, a ostale ne uvažava   </a:t>
            </a:r>
          </a:p>
          <a:p>
            <a:r>
              <a:rPr lang="hr-HR" dirty="0"/>
              <a:t>- više od jednom je upozoren, što je i evidentirano, zbog ugrožavanja sigurnosti učitelja i ostalih djelatnika</a:t>
            </a:r>
          </a:p>
          <a:p>
            <a:r>
              <a:rPr lang="hr-HR" b="1" dirty="0"/>
              <a:t>4. Odnos prema školskoj imovini te </a:t>
            </a:r>
            <a:r>
              <a:rPr lang="hr-HR" b="1" dirty="0" smtClean="0"/>
              <a:t> društvenom </a:t>
            </a:r>
            <a:r>
              <a:rPr lang="hr-HR" b="1" dirty="0"/>
              <a:t>i prirodnom okružju</a:t>
            </a:r>
          </a:p>
          <a:p>
            <a:r>
              <a:rPr lang="hr-HR" dirty="0"/>
              <a:t>-više od jednom je evidentiran za uništavanje imovine (učenika, škole, osobnu, društvenu…)  </a:t>
            </a:r>
          </a:p>
          <a:p>
            <a:r>
              <a:rPr lang="hr-HR" dirty="0"/>
              <a:t>-  ima četiri do šest evidencija u kojima stoji kako učenik narušava ugled škole  </a:t>
            </a:r>
          </a:p>
          <a:p>
            <a:r>
              <a:rPr lang="hr-HR" dirty="0"/>
              <a:t>- oglušio se na zabranu unošenja zabranjenih sredstava u unutrašnji ili vanjski prostor škole, o čemu postoji evidencija  </a:t>
            </a:r>
          </a:p>
          <a:p>
            <a:r>
              <a:rPr lang="hr-HR" dirty="0"/>
              <a:t>- kod učenika je evidentirano nepoštivanje različitosti, netolerancija i neuvažavanje manjina   </a:t>
            </a:r>
          </a:p>
          <a:p>
            <a:r>
              <a:rPr lang="hr-HR" dirty="0"/>
              <a:t>- ima četiri do šest evidencija o neprihvaćanju odgovornosti za </a:t>
            </a:r>
            <a:r>
              <a:rPr lang="hr-HR" dirty="0" smtClean="0"/>
              <a:t>svoje postupke </a:t>
            </a:r>
            <a:r>
              <a:rPr lang="hr-HR" dirty="0"/>
              <a:t>prema imovini škole te društvenom i prirodnom okružju  </a:t>
            </a:r>
          </a:p>
          <a:p>
            <a:r>
              <a:rPr lang="hr-HR" dirty="0"/>
              <a:t>- ima djelomično razvijenu ekološku svijest</a:t>
            </a:r>
          </a:p>
        </p:txBody>
      </p:sp>
    </p:spTree>
    <p:extLst>
      <p:ext uri="{BB962C8B-B14F-4D97-AF65-F5344CB8AC3E}">
        <p14:creationId xmlns:p14="http://schemas.microsoft.com/office/powerpoint/2010/main" val="316873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2748" y="870527"/>
            <a:ext cx="3549121" cy="1371600"/>
          </a:xfrm>
        </p:spPr>
        <p:txBody>
          <a:bodyPr/>
          <a:lstStyle/>
          <a:p>
            <a:r>
              <a:rPr lang="hr-HR" dirty="0" smtClean="0"/>
              <a:t>Vladanje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97018" y="-138545"/>
            <a:ext cx="9494982" cy="7407563"/>
          </a:xfrm>
        </p:spPr>
        <p:txBody>
          <a:bodyPr>
            <a:normAutofit fontScale="70000" lnSpcReduction="20000"/>
          </a:bodyPr>
          <a:lstStyle/>
          <a:p>
            <a:r>
              <a:rPr lang="hr-HR" b="1" dirty="0"/>
              <a:t>1. Odnos prema radu </a:t>
            </a:r>
          </a:p>
          <a:p>
            <a:r>
              <a:rPr lang="hr-HR" dirty="0"/>
              <a:t>- učenik ima izrečenu mjeru ukora ili strogog ukora zbog neopravdanih izostanaka   </a:t>
            </a:r>
          </a:p>
          <a:p>
            <a:r>
              <a:rPr lang="hr-HR" dirty="0"/>
              <a:t>- ima više od šest evidencija u kojima stoji kako ne prati i ometa nastavu   </a:t>
            </a:r>
          </a:p>
          <a:p>
            <a:r>
              <a:rPr lang="hr-HR" dirty="0"/>
              <a:t>- ima više od šest evidencija  zbog nepoštivanja dogovorenih pravila    </a:t>
            </a:r>
          </a:p>
          <a:p>
            <a:r>
              <a:rPr lang="hr-HR" dirty="0"/>
              <a:t>- ne izvršava dogovorene zadatke što je evidentirano više od šest puta   </a:t>
            </a:r>
          </a:p>
          <a:p>
            <a:r>
              <a:rPr lang="hr-HR" dirty="0"/>
              <a:t>- ne prihvaća odgovornost za svoje </a:t>
            </a:r>
            <a:r>
              <a:rPr lang="hr-HR" dirty="0" smtClean="0"/>
              <a:t>postupke</a:t>
            </a:r>
            <a:endParaRPr lang="hr-HR" dirty="0"/>
          </a:p>
          <a:p>
            <a:r>
              <a:rPr lang="hr-HR" b="1" dirty="0"/>
              <a:t>2. Odnos prema drugim </a:t>
            </a:r>
            <a:r>
              <a:rPr lang="hr-HR" b="1" dirty="0" smtClean="0"/>
              <a:t>učenicima</a:t>
            </a:r>
            <a:endParaRPr lang="hr-HR" b="1" dirty="0"/>
          </a:p>
          <a:p>
            <a:r>
              <a:rPr lang="hr-HR" dirty="0"/>
              <a:t>-učestalo ometa druge učenike što je evidentirano    </a:t>
            </a:r>
          </a:p>
          <a:p>
            <a:r>
              <a:rPr lang="hr-HR" dirty="0"/>
              <a:t>- ima više od šest evidencija u kojima stoji kako ugrožava sigurnost drugih učenika, vrijeđa, ismijava, prijeti ili psuje drugim učenicima  </a:t>
            </a:r>
          </a:p>
          <a:p>
            <a:r>
              <a:rPr lang="hr-HR" dirty="0"/>
              <a:t>- često okrivljuje druge učenike za vlastite loše </a:t>
            </a:r>
            <a:r>
              <a:rPr lang="hr-HR" dirty="0" smtClean="0"/>
              <a:t>postupke</a:t>
            </a:r>
            <a:endParaRPr lang="hr-HR" dirty="0"/>
          </a:p>
          <a:p>
            <a:r>
              <a:rPr lang="hr-HR" dirty="0"/>
              <a:t>3. </a:t>
            </a:r>
            <a:r>
              <a:rPr lang="hr-HR" b="1" dirty="0"/>
              <a:t>Odnos prema učiteljima i ostalim djelatnicima </a:t>
            </a:r>
            <a:r>
              <a:rPr lang="hr-HR" b="1" dirty="0" smtClean="0"/>
              <a:t>škole</a:t>
            </a:r>
            <a:endParaRPr lang="hr-HR" b="1" dirty="0"/>
          </a:p>
          <a:p>
            <a:r>
              <a:rPr lang="hr-HR" dirty="0"/>
              <a:t>-negativno reagira na zahtjeve koje postavljaju učitelji i oglušio se više od šest puta na njih (u skladu s pravnim propisima i Kućnim redom škole)  </a:t>
            </a:r>
          </a:p>
          <a:p>
            <a:r>
              <a:rPr lang="hr-HR" dirty="0"/>
              <a:t>- komunikacija s učiteljima i ostalim djelatnicima škole učestalo je neprimjerena, ne uvažava i ne poštuje učitelje   </a:t>
            </a:r>
          </a:p>
          <a:p>
            <a:r>
              <a:rPr lang="hr-HR" dirty="0"/>
              <a:t>- svojim ponašanjem učestalo ugrožava svoju sigurnost, sigurnost učitelja i ostalih </a:t>
            </a:r>
            <a:r>
              <a:rPr lang="hr-HR" dirty="0" smtClean="0"/>
              <a:t>djelatnika</a:t>
            </a:r>
            <a:endParaRPr lang="hr-HR" dirty="0"/>
          </a:p>
          <a:p>
            <a:r>
              <a:rPr lang="hr-HR" dirty="0"/>
              <a:t>4</a:t>
            </a:r>
            <a:r>
              <a:rPr lang="hr-HR" b="1" dirty="0"/>
              <a:t>. Odnos prema školskoj imovini te društvenom i prirodnom okružju</a:t>
            </a:r>
          </a:p>
          <a:p>
            <a:r>
              <a:rPr lang="hr-HR" dirty="0"/>
              <a:t>- učestalo uništava  imovinu (učenika, škole, osobnu, društvenu…)</a:t>
            </a:r>
          </a:p>
          <a:p>
            <a:r>
              <a:rPr lang="hr-HR" dirty="0"/>
              <a:t>-  ima više od šest evidencija u kojima stoji kako učenik narušava ugled škole  </a:t>
            </a:r>
          </a:p>
          <a:p>
            <a:r>
              <a:rPr lang="hr-HR" dirty="0"/>
              <a:t>- učestalo krši zabranu  unošenja zabranjenih sredstava u unutrašnji ili vanjski prostor škole, o čemu postoji evidencija  </a:t>
            </a:r>
          </a:p>
          <a:p>
            <a:r>
              <a:rPr lang="hr-HR" dirty="0"/>
              <a:t>- evidentirano učestalo nepoštivanje različitosti, netolerancija i neuvažavanje manjina  </a:t>
            </a:r>
          </a:p>
          <a:p>
            <a:r>
              <a:rPr lang="hr-HR" dirty="0"/>
              <a:t>- ne prihvaća odgovornosti za svoje postupke prema imovini škole te </a:t>
            </a:r>
            <a:r>
              <a:rPr lang="hr-HR" dirty="0" smtClean="0"/>
              <a:t> škole </a:t>
            </a:r>
            <a:r>
              <a:rPr lang="hr-HR" dirty="0"/>
              <a:t>te društvenom i prirodnom okružju   </a:t>
            </a:r>
          </a:p>
          <a:p>
            <a:r>
              <a:rPr lang="hr-HR" dirty="0"/>
              <a:t>- posjeduje razvijenu ekološku svijest i ponaša se u skladu s </a:t>
            </a:r>
            <a:r>
              <a:rPr lang="hr-HR" dirty="0" smtClean="0"/>
              <a:t>tim</a:t>
            </a:r>
            <a:endParaRPr lang="hr-HR" dirty="0"/>
          </a:p>
          <a:p>
            <a:r>
              <a:rPr lang="hr-HR" dirty="0"/>
              <a:t>- ima djelomično razvijenu ekološku svijest 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-372197" y="2648528"/>
            <a:ext cx="3549121" cy="1828800"/>
          </a:xfrm>
        </p:spPr>
        <p:txBody>
          <a:bodyPr/>
          <a:lstStyle/>
          <a:p>
            <a:r>
              <a:rPr lang="hr-HR" dirty="0" smtClean="0"/>
              <a:t>LOŠE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87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DNEVNI RED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r>
              <a:rPr lang="hr-HR" dirty="0"/>
              <a:t>Pravilnik o </a:t>
            </a:r>
            <a:r>
              <a:rPr lang="hr-HR" dirty="0"/>
              <a:t>K</a:t>
            </a:r>
            <a:r>
              <a:rPr lang="hr-HR" dirty="0" smtClean="0"/>
              <a:t>ućnom </a:t>
            </a:r>
            <a:r>
              <a:rPr lang="hr-HR" dirty="0"/>
              <a:t>redu i Statut škole</a:t>
            </a:r>
          </a:p>
          <a:p>
            <a:r>
              <a:rPr lang="hr-HR" dirty="0"/>
              <a:t>Pravilnik o načinima, postupcima i elementima vrednovanja učenika u osnovnoj i srednjoj školi</a:t>
            </a:r>
          </a:p>
          <a:p>
            <a:r>
              <a:rPr lang="hr-HR" dirty="0"/>
              <a:t>Pravilnik o kriterijima za izricanje pedagoških mjera</a:t>
            </a:r>
          </a:p>
          <a:p>
            <a:r>
              <a:rPr lang="hr-HR" dirty="0"/>
              <a:t>Epidemiološke mjere u školi</a:t>
            </a:r>
          </a:p>
          <a:p>
            <a:r>
              <a:rPr lang="hr-HR" dirty="0"/>
              <a:t>Kalendar rada škole</a:t>
            </a:r>
          </a:p>
          <a:p>
            <a:r>
              <a:rPr lang="hr-HR" dirty="0"/>
              <a:t>Izbor roditelja za Vijeće roditelja</a:t>
            </a:r>
          </a:p>
          <a:p>
            <a:r>
              <a:rPr lang="hr-HR" dirty="0"/>
              <a:t>Razne obavijesti (kuhinja, osiguranje, individualni razgovori, izvannastavne aktivnosti i izborna nastava</a:t>
            </a:r>
          </a:p>
          <a:p>
            <a:r>
              <a:rPr lang="hr-HR" dirty="0"/>
              <a:t>Pitanja i prijedlozi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70FF2D-1831-42FC-AE7B-51F6072A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57084"/>
          </a:xfrm>
        </p:spPr>
        <p:txBody>
          <a:bodyPr>
            <a:normAutofit/>
          </a:bodyPr>
          <a:lstStyle/>
          <a:p>
            <a:r>
              <a:rPr lang="hr-HR" dirty="0"/>
              <a:t>Epidemiološke mjere u školi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4A6AE514-46F7-4E1C-8172-478EAE5BBF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903" y="2667000"/>
            <a:ext cx="4043082" cy="3124200"/>
          </a:xfr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5AAB03E-6B51-4A15-8111-154271903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44697" y="1165123"/>
            <a:ext cx="4206620" cy="4187952"/>
          </a:xfrm>
        </p:spPr>
        <p:txBody>
          <a:bodyPr>
            <a:normAutofit/>
          </a:bodyPr>
          <a:lstStyle/>
          <a:p>
            <a:r>
              <a:rPr lang="hr-HR" dirty="0"/>
              <a:t>Roditelji/skrbnici imaju obavezu izmjeriti tjelesnu temperaturu djetetu svaki dan prije dolaska u školu, te u slučaju povišene tjelesne temperature ne smiju dovoditi dijete u školu već se javljaju telefonom ravnatelju škole i izabranom pedijatru/liječniku obiteljske medicine radi odluke o testiranju i liječenju djeteta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872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1" y="96214"/>
            <a:ext cx="10058402" cy="817222"/>
          </a:xfrm>
        </p:spPr>
        <p:txBody>
          <a:bodyPr rtlCol="0">
            <a:normAutofit/>
          </a:bodyPr>
          <a:lstStyle/>
          <a:p>
            <a:r>
              <a:rPr lang="pl-PL" dirty="0"/>
              <a:t>Kalendar školske godine 2020./2021.</a:t>
            </a:r>
            <a:endParaRPr lang="hr-HR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2AA9389-7372-439D-A988-4645BDC6EC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21214" y="1009650"/>
            <a:ext cx="7613286" cy="4781550"/>
          </a:xfrm>
        </p:spPr>
      </p:pic>
    </p:spTree>
    <p:extLst>
      <p:ext uri="{BB962C8B-B14F-4D97-AF65-F5344CB8AC3E}">
        <p14:creationId xmlns:p14="http://schemas.microsoft.com/office/powerpoint/2010/main" val="107786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0" y="260287"/>
            <a:ext cx="10018713" cy="1752599"/>
          </a:xfrm>
        </p:spPr>
        <p:txBody>
          <a:bodyPr/>
          <a:lstStyle/>
          <a:p>
            <a:r>
              <a:rPr lang="hr-HR" dirty="0" smtClean="0"/>
              <a:t>Projekti 4.c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84310" y="2316178"/>
            <a:ext cx="10018712" cy="4541822"/>
          </a:xfrm>
        </p:spPr>
        <p:txBody>
          <a:bodyPr>
            <a:normAutofit fontScale="85000" lnSpcReduction="10000"/>
          </a:bodyPr>
          <a:lstStyle/>
          <a:p>
            <a:r>
              <a:rPr lang="hr-HR" b="1" dirty="0"/>
              <a:t>20 dana </a:t>
            </a:r>
            <a:r>
              <a:rPr lang="hr-HR" b="1" dirty="0" smtClean="0"/>
              <a:t>dobrote</a:t>
            </a:r>
          </a:p>
          <a:p>
            <a:pPr lvl="1"/>
            <a:r>
              <a:rPr lang="hr-HR" dirty="0" smtClean="0"/>
              <a:t> </a:t>
            </a:r>
            <a:r>
              <a:rPr lang="hr-HR" dirty="0"/>
              <a:t>Cilj projekta je osvijestiti važnost međusobnog pomaganja i osjećaja solidarnosti prema onima kojima je to potrebno i koji su usamljeni u dane Adventa, uočiti da svi nemaju jednako, da i mala "kap čini rijeku" pozitivnih aktivnosti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b="1" dirty="0"/>
              <a:t>Uz čitanje riječi rastu </a:t>
            </a:r>
            <a:r>
              <a:rPr lang="hr-HR" b="1" dirty="0" smtClean="0"/>
              <a:t>i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beauty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reading</a:t>
            </a:r>
            <a:endParaRPr lang="hr-HR" b="1" dirty="0"/>
          </a:p>
          <a:p>
            <a:pPr lvl="1"/>
            <a:r>
              <a:rPr lang="hr-HR" dirty="0" smtClean="0"/>
              <a:t>Cilj -Odabrati </a:t>
            </a:r>
            <a:r>
              <a:rPr lang="hr-HR" dirty="0"/>
              <a:t>nekoliko aktivnosti i organizirati njihovo provođenje u dogovoru s učenicima. Projektnim aktivnostima poticati radost čitanja, razvijati vještinu čitanja, učiti kako se odnositi prema knjizi, pobuditi interes učenika za čitanje knjiga, osnaživati kritičko mišljenje o pročitanom, prikazati projektne aktivnosti kroz uporabu IKT-a. Poticati druge učenike škole, lokalnu zajednicu i širu javnost na razvijanje kulture provođenja slobodnog vremena. Osnažiti ulogu čitanja u razvoju jezičnih, komunikacijskih i stvaralačkih kompetencija potrebnih za izazove suvremenog društva. </a:t>
            </a:r>
          </a:p>
          <a:p>
            <a:r>
              <a:rPr lang="hr-HR" b="1" dirty="0"/>
              <a:t>Uvjeti </a:t>
            </a:r>
            <a:r>
              <a:rPr lang="hr-HR" b="1" dirty="0" smtClean="0"/>
              <a:t>života</a:t>
            </a:r>
          </a:p>
          <a:p>
            <a:pPr lvl="1"/>
            <a:r>
              <a:rPr lang="hr-HR" dirty="0"/>
              <a:t>Cilj - Razumjeti pojam prirode; uočiti suodnos žive i nežive prirode i uvjeta života. Razlikovati glavne dijelove biljke i razumjeti osnovnu ulogu glavnih dijelova</a:t>
            </a:r>
            <a:r>
              <a:rPr lang="hr-HR" dirty="0" smtClean="0"/>
              <a:t>. Uočiti </a:t>
            </a:r>
            <a:r>
              <a:rPr lang="hr-HR" dirty="0"/>
              <a:t>povezanost sunca i života na Zemlji; štititi se od štetnoga djelovanja sunca; upoznati svojstva zraka na temelju pokusa; znati sastav zraka (kisik, dušik, ugljikov dioksid); razumjeti važnost zraka za život; razumjeti važnost zaštite zraka od onečišćenja.</a:t>
            </a:r>
          </a:p>
          <a:p>
            <a:pPr lvl="1"/>
            <a:endParaRPr lang="hr-HR" dirty="0" smtClean="0"/>
          </a:p>
          <a:p>
            <a:r>
              <a:rPr lang="hr-HR" b="1" dirty="0" smtClean="0"/>
              <a:t>Medijska </a:t>
            </a:r>
            <a:r>
              <a:rPr lang="hr-HR" b="1" dirty="0"/>
              <a:t>pismenost</a:t>
            </a:r>
          </a:p>
          <a:p>
            <a:pPr lvl="1"/>
            <a:r>
              <a:rPr lang="hr-HR" dirty="0"/>
              <a:t>Cilj - Razvoj pismenosti,  povećati  digitalne vještine, razvijati kritičko mišljenje o medijima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486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263751"/>
            <a:ext cx="10357531" cy="1117600"/>
          </a:xfrm>
        </p:spPr>
        <p:txBody>
          <a:bodyPr rtlCol="0">
            <a:normAutofit/>
          </a:bodyPr>
          <a:lstStyle/>
          <a:p>
            <a:r>
              <a:rPr lang="hr-HR" dirty="0"/>
              <a:t>Izbor roditelja za Vijeće roditelja</a:t>
            </a:r>
          </a:p>
        </p:txBody>
      </p:sp>
      <p:sp>
        <p:nvSpPr>
          <p:cNvPr id="6" name="Rezervirano mjesto za sadržaj 3">
            <a:extLst>
              <a:ext uri="{FF2B5EF4-FFF2-40B4-BE49-F238E27FC236}">
                <a16:creationId xmlns:a16="http://schemas.microsoft.com/office/drawing/2014/main" id="{BFA6F6B7-040E-4494-B462-DDF3FD78A6B1}"/>
              </a:ext>
            </a:extLst>
          </p:cNvPr>
          <p:cNvSpPr txBox="1">
            <a:spLocks/>
          </p:cNvSpPr>
          <p:nvPr/>
        </p:nvSpPr>
        <p:spPr>
          <a:xfrm>
            <a:off x="3018971" y="2220685"/>
            <a:ext cx="8737600" cy="350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Školi svake školske godine ustrojava </a:t>
            </a:r>
            <a:r>
              <a:rPr lang="pl-PL" sz="1800" b="1" dirty="0"/>
              <a:t>Vijeće roditelja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Vijeće roditelja sastavljeno je od preds</a:t>
            </a:r>
            <a:r>
              <a:rPr lang="pl-PL" sz="1800" b="1" dirty="0"/>
              <a:t>tavnika roditelja učenika svakog razrednog odjela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Roditelji učenika svakog razrednog odjela na početku školske godine na </a:t>
            </a:r>
            <a:r>
              <a:rPr lang="pl-PL" sz="1800" b="1" dirty="0"/>
              <a:t>roditeljskom sastanku razrednog odjela između sebe biraju jednog predstavnika</a:t>
            </a:r>
            <a:r>
              <a:rPr lang="pl-PL" sz="1800" dirty="0"/>
              <a:t> za Vijeće roditelja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b="1" i="1" dirty="0"/>
              <a:t>Vijeće roditelja raspravlja o pitanjima značajnim za život i rad škole</a:t>
            </a:r>
            <a:endParaRPr lang="hr-HR" sz="1800" b="1" i="1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4752" y="1330346"/>
            <a:ext cx="5369988" cy="4844117"/>
          </a:xfrm>
        </p:spPr>
        <p:txBody>
          <a:bodyPr rtlCol="0">
            <a:normAutofit fontScale="90000"/>
          </a:bodyPr>
          <a:lstStyle/>
          <a:p>
            <a:r>
              <a:rPr lang="hr-HR" sz="4400" b="1" dirty="0"/>
              <a:t>Razne obavijesti 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- kuhinja (16 učenika u rujnu)</a:t>
            </a:r>
            <a:br>
              <a:rPr lang="hr-HR" dirty="0" smtClean="0"/>
            </a:br>
            <a:r>
              <a:rPr lang="hr-HR" dirty="0" smtClean="0"/>
              <a:t>- osiguranje</a:t>
            </a:r>
            <a:br>
              <a:rPr lang="hr-HR" dirty="0" smtClean="0"/>
            </a:br>
            <a:r>
              <a:rPr lang="hr-HR" dirty="0" smtClean="0"/>
              <a:t>- individualni razgovori- prema rasporedu ili dogovoru telefonski</a:t>
            </a:r>
            <a:br>
              <a:rPr lang="hr-HR" dirty="0" smtClean="0"/>
            </a:br>
            <a:r>
              <a:rPr lang="hr-HR" dirty="0"/>
              <a:t>-</a:t>
            </a:r>
            <a:r>
              <a:rPr lang="hr-HR" dirty="0" smtClean="0"/>
              <a:t> </a:t>
            </a:r>
            <a:r>
              <a:rPr lang="hr-HR" dirty="0"/>
              <a:t>izvannastavne aktivnosti </a:t>
            </a:r>
            <a:r>
              <a:rPr lang="hr-HR" dirty="0" smtClean="0"/>
              <a:t>(Mali zbor za sada pod satom GK)</a:t>
            </a:r>
            <a:br>
              <a:rPr lang="hr-HR" dirty="0" smtClean="0"/>
            </a:br>
            <a:r>
              <a:rPr lang="hr-HR" dirty="0" smtClean="0"/>
              <a:t>- izborna nastava: vjeronauk, njemački i informatika</a:t>
            </a:r>
            <a:br>
              <a:rPr lang="hr-HR" dirty="0" smtClean="0"/>
            </a:br>
            <a:r>
              <a:rPr lang="hr-HR" dirty="0" smtClean="0"/>
              <a:t>- dodatna iz matematike (on line i u školi – po dogovoru)</a:t>
            </a:r>
            <a:br>
              <a:rPr lang="hr-HR" dirty="0" smtClean="0"/>
            </a:br>
            <a:r>
              <a:rPr lang="hr-HR" dirty="0" smtClean="0"/>
              <a:t>-dopunska (matematika, hrvatski jezik) – po rasporedu</a:t>
            </a:r>
            <a:endParaRPr lang="hr-HR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68E1A94-99E8-454B-B3A0-F15D4C6C1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20" y="943429"/>
            <a:ext cx="5079365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7849" y="1165144"/>
            <a:ext cx="5614783" cy="4606304"/>
          </a:xfrm>
        </p:spPr>
      </p:pic>
    </p:spTree>
    <p:extLst>
      <p:ext uri="{BB962C8B-B14F-4D97-AF65-F5344CB8AC3E}">
        <p14:creationId xmlns:p14="http://schemas.microsoft.com/office/powerpoint/2010/main" val="192257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98064" y="1317398"/>
            <a:ext cx="4272872" cy="2177143"/>
          </a:xfrm>
        </p:spPr>
        <p:txBody>
          <a:bodyPr rtlCol="0"/>
          <a:lstStyle/>
          <a:p>
            <a:r>
              <a:rPr lang="hr-HR" dirty="0"/>
              <a:t>Pitanja i prijedlozi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E5CED78-58B2-4397-A562-401DE84A2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486"/>
            <a:ext cx="6628882" cy="397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0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7143" y="1330346"/>
            <a:ext cx="7213600" cy="3604511"/>
          </a:xfrm>
        </p:spPr>
        <p:txBody>
          <a:bodyPr rtlCol="0">
            <a:normAutofit/>
          </a:bodyPr>
          <a:lstStyle/>
          <a:p>
            <a:pPr algn="ctr"/>
            <a:r>
              <a:rPr lang="hr-HR" sz="4000" b="1" dirty="0"/>
              <a:t>ZAHVALJUJEM NA POZORNOSTI!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sz="2800" dirty="0"/>
              <a:t>ŽELIM NAM USPJEŠNU SURADNJU! </a:t>
            </a:r>
            <a:endParaRPr lang="hr-HR" dirty="0"/>
          </a:p>
        </p:txBody>
      </p:sp>
      <p:pic>
        <p:nvPicPr>
          <p:cNvPr id="6" name="Rezervirano mjesto sadržaja 5" descr="Slika na kojoj se prikazuje posjetnica&#10;&#10;Opis je generiran uz visoku pouzdanost">
            <a:extLst>
              <a:ext uri="{FF2B5EF4-FFF2-40B4-BE49-F238E27FC236}">
                <a16:creationId xmlns:a16="http://schemas.microsoft.com/office/drawing/2014/main" id="{42A234F9-8B42-4D43-A1D3-EF272FB3C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32" y="1330346"/>
            <a:ext cx="3327854" cy="2946165"/>
          </a:xfrm>
        </p:spPr>
      </p:pic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Statut škole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 rtlCol="0">
            <a:normAutofit/>
          </a:bodyPr>
          <a:lstStyle/>
          <a:p>
            <a:r>
              <a:rPr lang="hr-HR" sz="1800" dirty="0"/>
              <a:t>škola surađuje s roditeljima/skrbnicima putem roditeljskih sastanaka i drugih pogodnih oblika informiranja</a:t>
            </a:r>
          </a:p>
          <a:p>
            <a:r>
              <a:rPr lang="hr-HR" sz="1800" dirty="0"/>
              <a:t> roditelji/skrbnici su dužni </a:t>
            </a:r>
            <a:r>
              <a:rPr lang="hr-HR" sz="1800" dirty="0" err="1"/>
              <a:t>nazočiti</a:t>
            </a:r>
            <a:r>
              <a:rPr lang="hr-HR" sz="1800" dirty="0"/>
              <a:t> roditeljskim sastancima i dolaziti na individualne razgovore (preporuka je dvaput u jednom polugodištu) prema rasporedu </a:t>
            </a:r>
            <a:r>
              <a:rPr lang="hr-HR" sz="1800" dirty="0" smtClean="0"/>
              <a:t>održavanja ( u dogovorenim situacijama on line ili telefonski)</a:t>
            </a:r>
            <a:endParaRPr lang="hr-HR" sz="1800" dirty="0"/>
          </a:p>
          <a:p>
            <a:r>
              <a:rPr lang="hr-HR" sz="1800" dirty="0"/>
              <a:t>roditelji/skrbnici odgovorni su za učenikovo redovito pohađanje nastave i dužni su izostanke pravodobno opravdati:</a:t>
            </a:r>
          </a:p>
          <a:p>
            <a:pPr lvl="1"/>
            <a:r>
              <a:rPr lang="hr-HR" sz="1400" dirty="0"/>
              <a:t>Na individualnim razgovorima (usmeno)</a:t>
            </a:r>
          </a:p>
          <a:p>
            <a:pPr lvl="1"/>
            <a:r>
              <a:rPr lang="hr-HR" sz="1400" dirty="0"/>
              <a:t>Pisanom izjavom (ispričnicom, liječničkom ili osobnom) najkasnije drugi dan nakon izostanka učenika </a:t>
            </a:r>
          </a:p>
          <a:p>
            <a:r>
              <a:rPr lang="hr-HR" sz="1800" dirty="0"/>
              <a:t>roditelji/skrbnici obvezni su </a:t>
            </a:r>
            <a:r>
              <a:rPr lang="hr-HR" sz="1800" dirty="0" err="1"/>
              <a:t>nadokanaditi</a:t>
            </a:r>
            <a:r>
              <a:rPr lang="hr-HR" sz="1800" dirty="0"/>
              <a:t> štetu koju učenik učini za vrijeme boravka u školi, na izletu ili ekskurziji u skladu s općim propisima obveznog prava</a:t>
            </a:r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209214" cy="1219200"/>
          </a:xfrm>
        </p:spPr>
        <p:txBody>
          <a:bodyPr rtlCol="0">
            <a:noAutofit/>
          </a:bodyPr>
          <a:lstStyle/>
          <a:p>
            <a:r>
              <a:rPr lang="hr-HR" sz="2800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689113" y="1656812"/>
            <a:ext cx="10659788" cy="4527551"/>
          </a:xfrm>
        </p:spPr>
        <p:txBody>
          <a:bodyPr rtlCol="0">
            <a:normAutofit lnSpcReduction="10000"/>
          </a:bodyPr>
          <a:lstStyle/>
          <a:p>
            <a:pPr fontAlgn="base"/>
            <a:r>
              <a:rPr lang="hr-HR" b="1" dirty="0"/>
              <a:t>Vrednovanje</a:t>
            </a:r>
            <a:r>
              <a:rPr lang="hr-HR" dirty="0"/>
              <a:t> je sustavno prikupljanje podataka u procesu učenja i postignutoj razini ostvarenosti odgojno-obrazovnih ishoda, kompetencijama, znanjima, vještinama, sposobnostima, samostalnosti i odgovornosti prema radu, u skladu s unaprijed definiranim i prihvaćenim metodama i elementima. </a:t>
            </a:r>
            <a:r>
              <a:rPr lang="hr-HR" b="1" dirty="0"/>
              <a:t>Vrednovanje obuhvaća tri pristupa vrednovanju: vrednovanje za učenje, vrednovanje kao učenje, vrednovanje naučenog. </a:t>
            </a:r>
            <a:r>
              <a:rPr lang="hr-HR" dirty="0"/>
              <a:t>Vrednovanje za učenje služi unapređivanju i planiranju budućega učenja i poučavanja. Vrednovanje kao učenje podrazumijeva aktivno uključivanje učenika u proces vrednovanja te razvoj učeničkoga autonomnog i </a:t>
            </a:r>
            <a:r>
              <a:rPr lang="hr-HR" dirty="0" err="1"/>
              <a:t>samoreguliranog</a:t>
            </a:r>
            <a:r>
              <a:rPr lang="hr-HR" dirty="0"/>
              <a:t> pristupa učenju. Vrednovanje naučenog je ocjenjivanje razine postignuća učenika. Vrednovanje za učenje i vrednovanje kao učenje ne rezultiraju ocjenom, nego kvalitativnom povratnom informacijom.</a:t>
            </a:r>
          </a:p>
          <a:p>
            <a:pPr fontAlgn="base"/>
            <a:r>
              <a:rPr lang="hr-HR" b="1" dirty="0"/>
              <a:t>Praćenje</a:t>
            </a:r>
            <a:r>
              <a:rPr lang="hr-HR" dirty="0"/>
              <a:t> je sustavno uočavanje i bilježenje zapažanja o postignutoj razini ostvarenosti odgojno-obrazovnih ishoda u svrhu poticanja učenja i provjere postignute razine ostvarenosti odgojno-obrazovnih ishoda i očekivanja definiranih nacionalnim, predmetnim i </a:t>
            </a:r>
            <a:r>
              <a:rPr lang="hr-HR" dirty="0" err="1"/>
              <a:t>međupredmetnim</a:t>
            </a:r>
            <a:r>
              <a:rPr lang="hr-HR" dirty="0"/>
              <a:t> </a:t>
            </a:r>
            <a:r>
              <a:rPr lang="hr-HR" dirty="0" err="1"/>
              <a:t>kuriklulumima</a:t>
            </a:r>
            <a:r>
              <a:rPr lang="hr-HR" dirty="0"/>
              <a:t>, nastavnim programima te strukovnim i školskim </a:t>
            </a:r>
            <a:r>
              <a:rPr lang="hr-HR" dirty="0" err="1"/>
              <a:t>kurikulumima</a:t>
            </a:r>
            <a:r>
              <a:rPr lang="hr-HR" dirty="0"/>
              <a:t>. </a:t>
            </a:r>
            <a:r>
              <a:rPr lang="hr-HR" b="1" dirty="0"/>
              <a:t>Uključuje sva tri pristupa vrednovanju: vrednovanje za učenje, vrednovanje kao učenje i vrednovanje naučenog.</a:t>
            </a:r>
          </a:p>
          <a:p>
            <a:pPr fontAlgn="base"/>
            <a:r>
              <a:rPr lang="hr-HR" b="1" dirty="0"/>
              <a:t>Provjeravanje</a:t>
            </a:r>
            <a:r>
              <a:rPr lang="hr-HR" dirty="0"/>
              <a:t> je procjena postignute razine ostvarenosti odgojno-obrazovnih ishoda, kompetencija i očekivanja u nastavnome predmetu ili području i drugim oblicima rada u školi tijekom školske godine.</a:t>
            </a:r>
          </a:p>
        </p:txBody>
      </p:sp>
    </p:spTree>
    <p:extLst>
      <p:ext uri="{BB962C8B-B14F-4D97-AF65-F5344CB8AC3E}">
        <p14:creationId xmlns:p14="http://schemas.microsoft.com/office/powerpoint/2010/main" val="27233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hr-HR" b="1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2051530"/>
            <a:ext cx="10058402" cy="4187952"/>
          </a:xfrm>
        </p:spPr>
        <p:txBody>
          <a:bodyPr rtlCol="0">
            <a:normAutofit/>
          </a:bodyPr>
          <a:lstStyle/>
          <a:p>
            <a:pPr marL="0" indent="0" fontAlgn="base">
              <a:buNone/>
            </a:pPr>
            <a:r>
              <a:rPr lang="hr-HR" i="1" dirty="0"/>
              <a:t>Metode i elementi vrednovanja</a:t>
            </a:r>
            <a:endParaRPr lang="hr-HR" dirty="0"/>
          </a:p>
          <a:p>
            <a:pPr fontAlgn="base"/>
            <a:r>
              <a:rPr lang="hr-HR" b="1" dirty="0"/>
              <a:t>Metode i elementi vrednovanja </a:t>
            </a:r>
            <a:r>
              <a:rPr lang="hr-HR" dirty="0"/>
              <a:t>postignute razine ostvarenosti odgojno-obrazovnih ishoda, kompetencija i očekivanja proizlaze iz </a:t>
            </a:r>
            <a:r>
              <a:rPr lang="hr-HR" b="1" dirty="0"/>
              <a:t>nacionalnoga, predmetnih i </a:t>
            </a:r>
            <a:r>
              <a:rPr lang="hr-HR" b="1" dirty="0" err="1"/>
              <a:t>međupredmetnih</a:t>
            </a:r>
            <a:r>
              <a:rPr lang="hr-HR" b="1" dirty="0"/>
              <a:t> kurikuluma, nastavnih programa, strukovnih kurikuluma, školskoga kurikuluma</a:t>
            </a:r>
            <a:r>
              <a:rPr lang="hr-HR" dirty="0"/>
              <a:t> te ovoga Pravilnika i pravila ponašanja učenika koje donosi škola.</a:t>
            </a:r>
          </a:p>
          <a:p>
            <a:pPr fontAlgn="base"/>
            <a:r>
              <a:rPr lang="hr-HR" b="1" dirty="0"/>
              <a:t>Postignuća učenika </a:t>
            </a:r>
            <a:r>
              <a:rPr lang="hr-HR" dirty="0"/>
              <a:t>pri izradi uratka, praktičnoga rada, pokusa, izvođenja laboratorijske i druge vježbe, nastupa (umjetničke: glazbene, plesne i likovne škole), vrednuju se različitim metodama u skladu s predmetnim </a:t>
            </a:r>
            <a:r>
              <a:rPr lang="hr-HR" dirty="0" err="1"/>
              <a:t>kurikulumima</a:t>
            </a:r>
            <a:r>
              <a:rPr lang="hr-HR" dirty="0"/>
              <a:t>.</a:t>
            </a:r>
          </a:p>
          <a:p>
            <a:endParaRPr lang="hr-HR" dirty="0"/>
          </a:p>
          <a:p>
            <a:pPr fontAlgn="base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06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26942" y="1871825"/>
            <a:ext cx="10607040" cy="4367657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600" b="1" i="1" dirty="0"/>
              <a:t>Usmeno provjeravanje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Kontinuirano tijekom školske godine, a može se </a:t>
            </a:r>
            <a:r>
              <a:rPr lang="hr-HR" sz="1400" dirty="0" err="1"/>
              <a:t>providiti</a:t>
            </a:r>
            <a:r>
              <a:rPr lang="hr-HR" sz="1400" dirty="0"/>
              <a:t> na svakom satu bez obvezne najave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altLang="sr-Latn-RS" sz="1400" dirty="0"/>
              <a:t>U</a:t>
            </a:r>
            <a:r>
              <a:rPr lang="en-US" altLang="sr-Latn-RS" sz="1400" dirty="0" err="1"/>
              <a:t>čenik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može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biti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usmeno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provjeravan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samo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iz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jednoga</a:t>
            </a:r>
            <a:r>
              <a:rPr lang="hr-HR" altLang="sr-Latn-RS" sz="1400" dirty="0"/>
              <a:t> </a:t>
            </a:r>
            <a:r>
              <a:rPr lang="en-US" altLang="sr-Latn-RS" sz="1400" dirty="0" err="1"/>
              <a:t>predmeta</a:t>
            </a:r>
            <a:r>
              <a:rPr lang="hr-HR" altLang="sr-Latn-RS" sz="1400" dirty="0"/>
              <a:t> u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danu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kada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piše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pisanu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provjeru</a:t>
            </a:r>
            <a:r>
              <a:rPr lang="en-US" altLang="sr-Latn-RS" sz="1400" dirty="0"/>
              <a:t>, </a:t>
            </a:r>
            <a:r>
              <a:rPr lang="en-US" altLang="sr-Latn-RS" sz="1400" dirty="0" err="1"/>
              <a:t>odnosno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iz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dva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nastavna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predmeta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ako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taj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dan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nema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pisanih</a:t>
            </a:r>
            <a:r>
              <a:rPr lang="hr-HR" altLang="sr-Latn-RS" sz="1400" dirty="0"/>
              <a:t> </a:t>
            </a:r>
            <a:r>
              <a:rPr lang="en-US" altLang="sr-Latn-RS" sz="1400" dirty="0" err="1"/>
              <a:t>provjera</a:t>
            </a:r>
            <a:r>
              <a:rPr lang="en-US" altLang="sr-Latn-RS" sz="1400" dirty="0"/>
              <a:t>. </a:t>
            </a:r>
            <a:endParaRPr lang="hr-HR" altLang="sr-Latn-RS" sz="1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en-US" altLang="sr-Latn-RS" sz="1400" dirty="0"/>
              <a:t>Datum </a:t>
            </a:r>
            <a:r>
              <a:rPr lang="en-US" altLang="sr-Latn-RS" sz="1400" dirty="0" err="1"/>
              <a:t>svake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usmene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provjere</a:t>
            </a:r>
            <a:r>
              <a:rPr lang="en-US" altLang="sr-Latn-RS" sz="1400" dirty="0"/>
              <a:t> mora </a:t>
            </a:r>
            <a:r>
              <a:rPr lang="en-US" altLang="sr-Latn-RS" sz="1400" dirty="0" err="1"/>
              <a:t>biti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unesen</a:t>
            </a:r>
            <a:r>
              <a:rPr lang="en-US" altLang="sr-Latn-RS" sz="1400" dirty="0"/>
              <a:t> u </a:t>
            </a:r>
            <a:r>
              <a:rPr lang="en-US" altLang="sr-Latn-RS" sz="1400" dirty="0" err="1"/>
              <a:t>rubriku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bilježaka</a:t>
            </a:r>
            <a:endParaRPr lang="en-US" altLang="sr-Latn-RS" sz="1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600" b="1" i="1" dirty="0"/>
              <a:t>Pisano provjeravanje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Pod pisanim provjeravanjem podrazumijevaju </a:t>
            </a:r>
            <a:r>
              <a:rPr lang="hr-HR" sz="1400" b="1" dirty="0"/>
              <a:t>se svi oblici provjere koji rezultiraju ocjenom učenikovog pisanoga uratka</a:t>
            </a:r>
            <a:r>
              <a:rPr lang="hr-HR" sz="1400" dirty="0"/>
              <a:t>, a provode se kontinuirano tijekom nastavne godine.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Učitelj/nastavnik je dužan obavijestiti učenike o opsegu sadržaja i odgojno-obrazovnim ishodima koji će se provjeravati i načinu provođenja pisane provjere.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</a:pPr>
            <a:r>
              <a:rPr lang="hr-HR" sz="1400" b="1" dirty="0"/>
              <a:t>U jednome danu učenik može pisati samo jednu pisanu provjeru, a u jednome tjednu najviše četiri pisane provjere.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Učitelj/nastavnik </a:t>
            </a:r>
            <a:r>
              <a:rPr lang="hr-HR" sz="1400" b="1" dirty="0"/>
              <a:t>obavezan je najaviti pisanu provjeru najmanje mjesec dana prije provjere </a:t>
            </a:r>
            <a:r>
              <a:rPr lang="hr-HR" sz="1400" dirty="0"/>
              <a:t>te termin provjere upisati u Razrednu knjigu.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600" b="1" dirty="0"/>
              <a:t>Zaključna ocjena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Zaključna ocjena iz nastavnog predmeta na kraju godine ne mora proizlaziti iz aritmetičke sredine upisanih ocjena – posebice ako je učenik pokazao napredak u 2. polugodištu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I</a:t>
            </a:r>
            <a:r>
              <a:rPr lang="pt-BR" sz="1400" dirty="0"/>
              <a:t>zvodi se temeljem elemenata vrednovanja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7862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12873" y="1956231"/>
            <a:ext cx="11071274" cy="4283251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Prava i obveze učitelja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Učitelj ocjenjuje javno u razrednome odjelu ili odgojno-obrazovnoj skupini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Učitelj je dužan svaku ocjenu javno priopćiti i obrazložiti učeniku.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Učitelj je dužan priopćenu ocjenu upisati u imenik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Ocijenjeni pisani rad te druge vrste radova, učitelj je dužan dati učeniku na uvid i čuvati u školi do kraja školske godine.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Učitelj/nastavnik svakog nastavnoga predmeta je na početku i tijekom nastavne godine dužan upoznati učenike s elementima vrednovanja, odgojno-obrazovnim ishodima, kompetencijama, razinom dobar ostvarenosti iz kurikuluma nastavnog predmeta, planiranim metodama vrednovanja te planiranoj učestalosti vrednovanja, a vrednovanje postignuća učenika s teškoćama dužan je uskladiti s preporukama stručnih suradnika.</a:t>
            </a:r>
          </a:p>
          <a:p>
            <a:pPr>
              <a:spcBef>
                <a:spcPts val="600"/>
              </a:spcBef>
            </a:pPr>
            <a:r>
              <a:rPr lang="hr-HR" sz="1400" b="1" dirty="0"/>
              <a:t>Svi učitelji dužni su planirati termine za individualne informativne razgovore. Termini se javno objavljuju na mrežnim stranicama škole.</a:t>
            </a:r>
          </a:p>
          <a:p>
            <a:pPr>
              <a:spcBef>
                <a:spcPts val="600"/>
              </a:spcBef>
            </a:pPr>
            <a:r>
              <a:rPr lang="hr-HR" sz="1400" b="1" dirty="0"/>
              <a:t>Razrednik</a:t>
            </a:r>
            <a:r>
              <a:rPr lang="hr-HR" sz="1400" dirty="0"/>
              <a:t> je dužan jed</a:t>
            </a:r>
            <a:r>
              <a:rPr lang="hr-HR" sz="1400" b="1" dirty="0"/>
              <a:t>nom tjedno organizirati individualni informativni razgovor za roditelje </a:t>
            </a:r>
            <a:r>
              <a:rPr lang="hr-HR" sz="1400" dirty="0"/>
              <a:t>na kojemu izvješćuje roditelja o postignutim kompetencija, izostancima i vladanju, </a:t>
            </a:r>
          </a:p>
          <a:p>
            <a:pPr>
              <a:spcBef>
                <a:spcPts val="600"/>
              </a:spcBef>
            </a:pPr>
            <a:r>
              <a:rPr lang="hr-HR" sz="1400" b="1" dirty="0"/>
              <a:t>Razrednik je dužan tijekom nastavne godine održati najmanje tri roditeljska sastanka </a:t>
            </a:r>
            <a:r>
              <a:rPr lang="hr-HR" sz="1400" dirty="0"/>
              <a:t>na kojima daje pregled razrednih postignuća u prethodnome razdoblju, informira roditelje o aktivnostima u razrednome odjelu te osigurava razmjenu informacija između roditelja i učitelja/nastavnika, stručne službe i ravnatelja.</a:t>
            </a:r>
          </a:p>
          <a:p>
            <a:pPr marL="0" indent="0">
              <a:spcBef>
                <a:spcPts val="600"/>
              </a:spcBef>
              <a:buNone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8542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141413" y="1974166"/>
            <a:ext cx="10365959" cy="4489577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800" b="1" dirty="0"/>
              <a:t>Prava i obveze učenika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Učenik ima pravo znati </a:t>
            </a:r>
            <a:r>
              <a:rPr lang="hr-HR" sz="1400" b="1" dirty="0"/>
              <a:t>elemente vrednovanja, kao i planirane metode, načine i postupke vrednovanja </a:t>
            </a:r>
            <a:r>
              <a:rPr lang="hr-HR" sz="1400" dirty="0"/>
              <a:t>od svakoga učitelja/nastavnika za svaki nastavni predmet.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b="1" dirty="0"/>
              <a:t>Učenik je dužan pridržavati se svih pravila koja se odnose na načine i postupke vrednovanja, te na pravila ponašanja učenika u školi.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Ukoliko se </a:t>
            </a:r>
            <a:r>
              <a:rPr lang="hr-HR" sz="1400" b="1" dirty="0"/>
              <a:t>učenik ne pridržava pravila,</a:t>
            </a:r>
            <a:r>
              <a:rPr lang="hr-HR" sz="1400" dirty="0"/>
              <a:t> učitelj može predložiti određenu pedagošku mjeru razredniku, razrednome vijeću ili učiteljskome vijeću.</a:t>
            </a:r>
            <a:endParaRPr lang="hr-HR" sz="14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800" b="1" dirty="0"/>
              <a:t>Prava i obveze roditelja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b="1" dirty="0"/>
              <a:t>Roditelj ima pravo znati elemente ocjenjivanja</a:t>
            </a:r>
            <a:r>
              <a:rPr lang="hr-HR" sz="1400" dirty="0"/>
              <a:t>, kao i načine i postupke vrednovanja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O načinima i postupcima vrednovanja i ocjenjivanja roditelje </a:t>
            </a:r>
            <a:r>
              <a:rPr lang="hr-HR" sz="1400" b="1" dirty="0"/>
              <a:t>informira razrednik na roditeljskim sastancima i individualnim informativnim razgovorima</a:t>
            </a:r>
            <a:r>
              <a:rPr lang="hr-HR" sz="1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Roditelj je </a:t>
            </a:r>
            <a:r>
              <a:rPr lang="hr-HR" sz="1400" b="1" dirty="0"/>
              <a:t>dužan redovito dolaziti na roditeljske sastanke</a:t>
            </a:r>
            <a:r>
              <a:rPr lang="hr-HR" sz="1400" dirty="0"/>
              <a:t> i razgovore s razrednikom.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b="1" dirty="0"/>
              <a:t>Roditelj ima pravo uvida u pisane i druge radove i ocjene djeteta </a:t>
            </a:r>
            <a:r>
              <a:rPr lang="hr-HR" sz="1400" dirty="0"/>
              <a:t>na organiziranim individualnim informativnim razgovorima s razrednikom ili predmetnim učiteljem/nastavnikom.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U </a:t>
            </a:r>
            <a:r>
              <a:rPr lang="hr-HR" sz="1400" b="1" dirty="0"/>
              <a:t>posljednja dva tjedna prije završetka nastavne godine </a:t>
            </a:r>
            <a:r>
              <a:rPr lang="hr-HR" sz="1400" dirty="0"/>
              <a:t>ne organiziraju se roditeljski sastanci i individualni informativni razgovori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Roditelj </a:t>
            </a:r>
            <a:r>
              <a:rPr lang="hr-HR" sz="1400" b="1" dirty="0"/>
              <a:t>ima pravo izvijestiti ravnatelja </a:t>
            </a:r>
            <a:r>
              <a:rPr lang="hr-HR" sz="1400" dirty="0"/>
              <a:t>ako mu razrednik ili predmetni učitelj odbija dati pravodobne i potrebne obavijesti o uspjehu njegovoga djeteta.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endParaRPr lang="hr-HR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endParaRPr lang="hr-HR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r-HR" sz="1600" b="1" dirty="0"/>
          </a:p>
        </p:txBody>
      </p:sp>
    </p:spTree>
    <p:extLst>
      <p:ext uri="{BB962C8B-B14F-4D97-AF65-F5344CB8AC3E}">
        <p14:creationId xmlns:p14="http://schemas.microsoft.com/office/powerpoint/2010/main" val="28190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66204" y="0"/>
            <a:ext cx="10018713" cy="1752599"/>
          </a:xfrm>
        </p:spPr>
        <p:txBody>
          <a:bodyPr rtlCol="0">
            <a:normAutofit/>
          </a:bodyPr>
          <a:lstStyle/>
          <a:p>
            <a:pPr algn="r"/>
            <a:r>
              <a:rPr lang="hr-HR" b="1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Svrha izricanja pedagoške mjere je da se njezinim izricanjem: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utječe na promjenu ponašanja učenika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da bude poticaj na odgovorno i primjerno ponašanje drugim učenicima.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potaknuti učenike na preuzimanje odgovornosti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usvajanje pozitivnog odnosa prema školskim obvezama i okruženju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Pedagoške mjere za koje se utvrđuju kriteriji u osnovnoj školi su: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opomena, ukor, strogi ukor i preseljenje u drugu školu.</a:t>
            </a:r>
          </a:p>
          <a:p>
            <a:pPr marL="0" indent="0">
              <a:spcBef>
                <a:spcPts val="600"/>
              </a:spcBef>
              <a:buNone/>
            </a:pPr>
            <a:endParaRPr lang="hr-HR" sz="1600" dirty="0"/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Pedagoške mjere izriču se zbog povrede dužnosti, neispunjavanja obveza, nasilničkog ponašanja i drugih neprimjerenih ponašanja.</a:t>
            </a:r>
          </a:p>
          <a:p>
            <a:pPr marL="0" indent="0">
              <a:spcBef>
                <a:spcPts val="600"/>
              </a:spcBef>
              <a:buNone/>
            </a:pPr>
            <a:endParaRPr lang="hr-HR" sz="1600" dirty="0"/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Kriteriji na temelju kojih se izriče pedagoška mjera su takvi da </a:t>
            </a:r>
            <a:r>
              <a:rPr lang="hr-HR" sz="1600" b="1" dirty="0"/>
              <a:t>potaknu učenika na odustajanje od neprihvatljivih oblika ponašanja </a:t>
            </a:r>
            <a:r>
              <a:rPr lang="hr-HR" sz="1600" dirty="0"/>
              <a:t>i usvajanje prihvatljivih oblika ponašanja, u skladu s pravilima i kućnim redom škole</a:t>
            </a:r>
          </a:p>
          <a:p>
            <a:pPr>
              <a:spcBef>
                <a:spcPts val="600"/>
              </a:spcBef>
            </a:pP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0946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92</TotalTime>
  <Words>3271</Words>
  <Application>Microsoft Office PowerPoint</Application>
  <PresentationFormat>Široki zaslon</PresentationFormat>
  <Paragraphs>265</Paragraphs>
  <Slides>27</Slides>
  <Notes>21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1" baseType="lpstr">
      <vt:lpstr>Arial</vt:lpstr>
      <vt:lpstr>Corbel</vt:lpstr>
      <vt:lpstr>Segoe Print</vt:lpstr>
      <vt:lpstr>Paralaksa</vt:lpstr>
      <vt:lpstr>Roditeljski sastanak 4.c</vt:lpstr>
      <vt:lpstr>DNEVNI RED</vt:lpstr>
      <vt:lpstr>Statut škole</vt:lpstr>
      <vt:lpstr>Pravilnik o načinima, postupcima i elementima vrednovanja učenika u osnovnoj i srednjoj školi</vt:lpstr>
      <vt:lpstr>Pravilnik o načinima, postupcima i elementima vrednovanja učenika u osnovnoj i srednjoj školi</vt:lpstr>
      <vt:lpstr>PowerPoint prezentacija</vt:lpstr>
      <vt:lpstr>PowerPoint prezentacija</vt:lpstr>
      <vt:lpstr>PowerPoint prezentacija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PowerPoint prezentacija</vt:lpstr>
      <vt:lpstr>PowerPoint prezentacija</vt:lpstr>
      <vt:lpstr>PowerPoint prezentacija</vt:lpstr>
      <vt:lpstr>Vladanje</vt:lpstr>
      <vt:lpstr>Vladanje</vt:lpstr>
      <vt:lpstr>Vladanje</vt:lpstr>
      <vt:lpstr>Epidemiološke mjere u školi</vt:lpstr>
      <vt:lpstr>Kalendar školske godine 2020./2021.</vt:lpstr>
      <vt:lpstr>Projekti 4.c</vt:lpstr>
      <vt:lpstr>Izbor roditelja za Vijeće roditelja</vt:lpstr>
      <vt:lpstr>Razne obavijesti  - kuhinja (16 učenika u rujnu) - osiguranje - individualni razgovori- prema rasporedu ili dogovoru telefonski - izvannastavne aktivnosti (Mali zbor za sada pod satom GK) - izborna nastava: vjeronauk, njemački i informatika - dodatna iz matematike (on line i u školi – po dogovoru) -dopunska (matematika, hrvatski jezik) – po rasporedu</vt:lpstr>
      <vt:lpstr>PowerPoint prezentacija</vt:lpstr>
      <vt:lpstr>Pitanja i prijedlozi</vt:lpstr>
      <vt:lpstr>ZAHVALJUJEM NA POZORNOSTI!  ŽELIM NAM USPJEŠNU SURADNJU!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Roditeljski sastanak</dc:title>
  <dc:creator>HP</dc:creator>
  <cp:lastModifiedBy>Laptop</cp:lastModifiedBy>
  <cp:revision>10</cp:revision>
  <dcterms:modified xsi:type="dcterms:W3CDTF">2020-09-18T13:59:21Z</dcterms:modified>
</cp:coreProperties>
</file>