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3" r:id="rId4"/>
    <p:sldId id="264" r:id="rId5"/>
    <p:sldId id="266" r:id="rId6"/>
    <p:sldId id="259" r:id="rId7"/>
    <p:sldId id="260" r:id="rId8"/>
    <p:sldId id="261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4T22:27:0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6324 6376 16383 0 0,'39'40'0'0'0,"-39"-40"-16383"0"0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7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customXml" Target="../ink/ink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8E6146-1C0A-4739-84A4-CE454A7B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water, table, sitting, surface&#10;&#10;Description generated with very high confidence">
            <a:extLst>
              <a:ext uri="{FF2B5EF4-FFF2-40B4-BE49-F238E27FC236}">
                <a16:creationId xmlns:a16="http://schemas.microsoft.com/office/drawing/2014/main" id="{4F159F83-E399-4DA1-B07B-9D6C4A7C4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5" b="1493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DB519C-E7E6-4ED7-8440-9702C700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323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584" y="4317491"/>
            <a:ext cx="10210862" cy="1065690"/>
          </a:xfrm>
        </p:spPr>
        <p:txBody>
          <a:bodyPr>
            <a:normAutofit/>
          </a:bodyPr>
          <a:lstStyle/>
          <a:p>
            <a:r>
              <a:rPr lang="en-US" b="1"/>
              <a:t>Put </a:t>
            </a:r>
            <a:r>
              <a:rPr lang="en-US" b="1" err="1"/>
              <a:t>plastike</a:t>
            </a:r>
            <a:r>
              <a:rPr lang="en-US" b="1"/>
              <a:t> - </a:t>
            </a:r>
            <a:r>
              <a:rPr lang="en-US" b="1" err="1"/>
              <a:t>Zašto</a:t>
            </a:r>
            <a:r>
              <a:rPr lang="en-US" b="1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637" y="5379245"/>
            <a:ext cx="10180696" cy="7870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Prezentaciju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izradile</a:t>
            </a:r>
            <a:r>
              <a:rPr lang="en-US" sz="2400" dirty="0">
                <a:solidFill>
                  <a:srgbClr val="FFFFFF"/>
                </a:solidFill>
              </a:rPr>
              <a:t>: Lana </a:t>
            </a:r>
            <a:r>
              <a:rPr lang="en-US" sz="2400" dirty="0" err="1">
                <a:solidFill>
                  <a:srgbClr val="FFFFFF"/>
                </a:solidFill>
              </a:rPr>
              <a:t>Gilich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Renea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Mihić</a:t>
            </a:r>
            <a:r>
              <a:rPr lang="en-US" sz="2400" dirty="0">
                <a:solidFill>
                  <a:srgbClr val="FFFFFF"/>
                </a:solidFill>
              </a:rPr>
              <a:t> I Paola </a:t>
            </a:r>
            <a:r>
              <a:rPr lang="en-US" sz="2400" dirty="0" err="1">
                <a:solidFill>
                  <a:srgbClr val="FFFFFF"/>
                </a:solidFill>
              </a:rPr>
              <a:t>Vlahović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1900" dirty="0" err="1">
                <a:solidFill>
                  <a:srgbClr val="FFFFFF"/>
                </a:solidFill>
              </a:rPr>
              <a:t>Voditeljica</a:t>
            </a:r>
            <a:r>
              <a:rPr lang="en-US" sz="1900" dirty="0">
                <a:solidFill>
                  <a:srgbClr val="FFFFFF"/>
                </a:solidFill>
              </a:rPr>
              <a:t> pro</a:t>
            </a:r>
            <a:r>
              <a:rPr lang="hr-HR" sz="1900" dirty="0" err="1">
                <a:solidFill>
                  <a:srgbClr val="FFFFFF"/>
                </a:solidFill>
              </a:rPr>
              <a:t>jekt</a:t>
            </a:r>
            <a:r>
              <a:rPr lang="en-US" sz="1900" dirty="0">
                <a:solidFill>
                  <a:srgbClr val="FFFFFF"/>
                </a:solidFill>
              </a:rPr>
              <a:t>a: Sandra Halt-Ćuže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CE71CC-2A09-41FC-A0E6-E54BD105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59" y="771434"/>
            <a:ext cx="5777482" cy="5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07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8B86-B908-4A1C-90C3-3D6338C3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6" y="-654170"/>
            <a:ext cx="2834640" cy="2377440"/>
          </a:xfrm>
        </p:spPr>
        <p:txBody>
          <a:bodyPr/>
          <a:lstStyle/>
          <a:p>
            <a:r>
              <a:rPr lang="en-US" b="1" err="1"/>
              <a:t>Što</a:t>
            </a:r>
            <a:r>
              <a:rPr lang="en-US" b="1"/>
              <a:t> je LORA?</a:t>
            </a:r>
          </a:p>
        </p:txBody>
      </p:sp>
      <p:pic>
        <p:nvPicPr>
          <p:cNvPr id="5" name="Picture 5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351B2CE0-F0C9-4FBB-BF7E-2F5745B957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952" b="20952"/>
          <a:stretch/>
        </p:blipFill>
        <p:spPr>
          <a:xfrm>
            <a:off x="3959615" y="911316"/>
            <a:ext cx="7869566" cy="51291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94135-8AF1-4359-9703-0851E82FC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04" y="2155915"/>
            <a:ext cx="3150941" cy="3530273"/>
          </a:xfrm>
        </p:spPr>
        <p:txBody>
          <a:bodyPr/>
          <a:lstStyle/>
          <a:p>
            <a:pPr algn="ctr"/>
            <a:r>
              <a:rPr lang="en-US" sz="2400"/>
              <a:t>LORA je </a:t>
            </a:r>
            <a:r>
              <a:rPr lang="en-US" sz="2400" err="1"/>
              <a:t>projekt</a:t>
            </a:r>
            <a:r>
              <a:rPr lang="en-US" sz="2400" dirty="0"/>
              <a:t> </a:t>
            </a:r>
            <a:r>
              <a:rPr lang="en-US" sz="2400" err="1"/>
              <a:t>čiji</a:t>
            </a:r>
            <a:r>
              <a:rPr lang="en-US" sz="2400" dirty="0"/>
              <a:t> </a:t>
            </a:r>
            <a:r>
              <a:rPr lang="en-US" sz="2400" err="1"/>
              <a:t>su</a:t>
            </a:r>
            <a:r>
              <a:rPr lang="en-US" sz="2400" dirty="0"/>
              <a:t> </a:t>
            </a:r>
            <a:r>
              <a:rPr lang="en-US" sz="2400" err="1"/>
              <a:t>glavni</a:t>
            </a:r>
            <a:r>
              <a:rPr lang="en-US" sz="2400" dirty="0"/>
              <a:t> </a:t>
            </a:r>
            <a:r>
              <a:rPr lang="en-US" sz="2400" err="1"/>
              <a:t>ciljevi</a:t>
            </a:r>
            <a:r>
              <a:rPr lang="en-US" sz="2400" dirty="0"/>
              <a:t> </a:t>
            </a:r>
            <a:r>
              <a:rPr lang="en-US" sz="2400" err="1"/>
              <a:t>povećati</a:t>
            </a:r>
            <a:r>
              <a:rPr lang="en-US" sz="2400" dirty="0"/>
              <a:t> </a:t>
            </a:r>
            <a:r>
              <a:rPr lang="en-US" sz="2400" err="1"/>
              <a:t>svijest</a:t>
            </a:r>
            <a:r>
              <a:rPr lang="en-US" sz="2400" dirty="0"/>
              <a:t> </a:t>
            </a:r>
            <a:r>
              <a:rPr lang="en-US" sz="2400" err="1"/>
              <a:t>učenika</a:t>
            </a:r>
            <a:r>
              <a:rPr lang="en-US" sz="2400"/>
              <a:t> da </a:t>
            </a:r>
            <a:r>
              <a:rPr lang="en-US" sz="2400" err="1"/>
              <a:t>svojim</a:t>
            </a:r>
            <a:r>
              <a:rPr lang="en-US" sz="2400" dirty="0"/>
              <a:t> </a:t>
            </a:r>
            <a:r>
              <a:rPr lang="en-US" sz="2400" err="1"/>
              <a:t>ponašanjem</a:t>
            </a:r>
            <a:r>
              <a:rPr lang="en-US" sz="2400" dirty="0"/>
              <a:t> </a:t>
            </a:r>
            <a:r>
              <a:rPr lang="en-US" sz="2400" err="1"/>
              <a:t>prema</a:t>
            </a:r>
            <a:r>
              <a:rPr lang="en-US" sz="2400" dirty="0"/>
              <a:t> </a:t>
            </a:r>
            <a:r>
              <a:rPr lang="en-US" sz="2400" err="1"/>
              <a:t>proizvodima</a:t>
            </a:r>
            <a:r>
              <a:rPr lang="en-US" sz="2400" dirty="0"/>
              <a:t> </a:t>
            </a:r>
            <a:r>
              <a:rPr lang="en-US" sz="2400"/>
              <a:t>od </a:t>
            </a:r>
            <a:r>
              <a:rPr lang="en-US" sz="2400" err="1"/>
              <a:t>plastike</a:t>
            </a:r>
            <a:r>
              <a:rPr lang="en-US" sz="2400" dirty="0"/>
              <a:t> </a:t>
            </a:r>
            <a:r>
              <a:rPr lang="en-US" sz="2400" err="1"/>
              <a:t>direktno</a:t>
            </a:r>
            <a:r>
              <a:rPr lang="en-US" sz="2400" dirty="0"/>
              <a:t> </a:t>
            </a:r>
            <a:r>
              <a:rPr lang="en-US" sz="2400" err="1"/>
              <a:t>utječu</a:t>
            </a:r>
            <a:r>
              <a:rPr lang="en-US" sz="2400" dirty="0"/>
              <a:t> </a:t>
            </a:r>
            <a:r>
              <a:rPr lang="en-US" sz="2400" err="1"/>
              <a:t>na</a:t>
            </a:r>
            <a:r>
              <a:rPr lang="en-US" sz="2400" dirty="0"/>
              <a:t> </a:t>
            </a:r>
            <a:r>
              <a:rPr lang="en-US" sz="2400" err="1"/>
              <a:t>okoliš</a:t>
            </a:r>
            <a:r>
              <a:rPr lang="en-US" sz="2400"/>
              <a:t> I </a:t>
            </a:r>
            <a:r>
              <a:rPr lang="en-US" sz="2400" err="1"/>
              <a:t>održivi</a:t>
            </a:r>
            <a:r>
              <a:rPr lang="en-US" sz="2400" dirty="0"/>
              <a:t> </a:t>
            </a:r>
            <a:r>
              <a:rPr lang="en-US" sz="2400"/>
              <a:t>razvoj.</a:t>
            </a:r>
          </a:p>
        </p:txBody>
      </p:sp>
    </p:spTree>
    <p:extLst>
      <p:ext uri="{BB962C8B-B14F-4D97-AF65-F5344CB8AC3E}">
        <p14:creationId xmlns:p14="http://schemas.microsoft.com/office/powerpoint/2010/main" val="18499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3B5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2A3CB-61CB-4028-A780-3D41F1CCF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spc="-100" err="1"/>
              <a:t>Što</a:t>
            </a:r>
            <a:r>
              <a:rPr lang="en-US" b="1" spc="-100"/>
              <a:t> je </a:t>
            </a:r>
            <a:r>
              <a:rPr lang="en-US" b="1" spc="-100" err="1"/>
              <a:t>reciklaža</a:t>
            </a:r>
            <a:r>
              <a:rPr lang="en-US" b="1" spc="-100"/>
              <a:t>?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7AD6B89-4D16-40B7-B1E3-07F2F0528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>
              <a:buClr>
                <a:srgbClr val="E6E871"/>
              </a:buClr>
            </a:pPr>
            <a:r>
              <a:rPr lang="en-US" err="1">
                <a:solidFill>
                  <a:srgbClr val="FFFFFF"/>
                </a:solidFill>
              </a:rPr>
              <a:t>Reciklaža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ili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recikliranje</a:t>
            </a:r>
            <a:r>
              <a:rPr lang="en-US">
                <a:solidFill>
                  <a:srgbClr val="FFFFFF"/>
                </a:solidFill>
              </a:rPr>
              <a:t> je </a:t>
            </a:r>
            <a:r>
              <a:rPr lang="en-US" err="1">
                <a:solidFill>
                  <a:srgbClr val="FFFFFF"/>
                </a:solidFill>
              </a:rPr>
              <a:t>odvajanje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materijala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iz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otpada</a:t>
            </a:r>
            <a:r>
              <a:rPr lang="en-US">
                <a:solidFill>
                  <a:srgbClr val="FFFFFF"/>
                </a:solidFill>
              </a:rPr>
              <a:t> I </a:t>
            </a:r>
            <a:r>
              <a:rPr lang="en-US" err="1">
                <a:solidFill>
                  <a:srgbClr val="FFFFFF"/>
                </a:solidFill>
              </a:rPr>
              <a:t>ponovna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upotreba</a:t>
            </a:r>
            <a:r>
              <a:rPr lang="en-US">
                <a:solidFill>
                  <a:srgbClr val="FFFFFF"/>
                </a:solidFill>
              </a:rPr>
              <a:t> tog </a:t>
            </a:r>
            <a:r>
              <a:rPr lang="en-US" err="1">
                <a:solidFill>
                  <a:srgbClr val="FFFFFF"/>
                </a:solidFill>
              </a:rPr>
              <a:t>materijala</a:t>
            </a:r>
            <a:endParaRPr lang="en-US">
              <a:solidFill>
                <a:srgbClr val="FFFFFF"/>
              </a:solidFill>
            </a:endParaRPr>
          </a:p>
          <a:p>
            <a:pPr>
              <a:buClr>
                <a:srgbClr val="E6E871"/>
              </a:buClr>
            </a:pPr>
            <a:r>
              <a:rPr lang="en-US" err="1">
                <a:solidFill>
                  <a:srgbClr val="FFFFFF"/>
                </a:solidFill>
              </a:rPr>
              <a:t>Znak</a:t>
            </a:r>
            <a:r>
              <a:rPr lang="en-US">
                <a:solidFill>
                  <a:srgbClr val="FFFFFF"/>
                </a:solidFill>
              </a:rPr>
              <a:t> za </a:t>
            </a:r>
            <a:r>
              <a:rPr lang="en-US" err="1">
                <a:solidFill>
                  <a:srgbClr val="FFFFFF"/>
                </a:solidFill>
              </a:rPr>
              <a:t>reciklažu</a:t>
            </a:r>
            <a:r>
              <a:rPr lang="en-US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828D043F-13C9-47BE-8A4A-729ACA498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6" r="2232" b="3"/>
          <a:stretch/>
        </p:blipFill>
        <p:spPr>
          <a:xfrm>
            <a:off x="5123085" y="758953"/>
            <a:ext cx="6193767" cy="5330650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9701C9B-E7B4-4779-B3AF-E6F36D5E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22" y="4041475"/>
            <a:ext cx="2182484" cy="19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1A0068-FEF4-44DB-A95E-01F94BBC0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3FB93D-F8D4-4DFA-9893-8D6D5C523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" y="758952"/>
            <a:ext cx="262395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FC4050B6-1C7E-487E-B15C-0B7A7887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42" y="758952"/>
            <a:ext cx="4597974" cy="42876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A635A8B-6A6F-406F-ABC4-98B5D0CD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594" y="758951"/>
            <a:ext cx="5535397" cy="88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0EB721-D3D5-4018-8E2F-A95DA7F5D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30" y="5207429"/>
            <a:ext cx="5535397" cy="88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items on a table&#10;&#10;Description generated with high confidence">
            <a:extLst>
              <a:ext uri="{FF2B5EF4-FFF2-40B4-BE49-F238E27FC236}">
                <a16:creationId xmlns:a16="http://schemas.microsoft.com/office/drawing/2014/main" id="{6DD06EAD-D1A3-4E63-9B38-C829A7B2A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76" y="2015458"/>
            <a:ext cx="5808565" cy="39619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13CA47-0818-4DE3-ACFB-6688B781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B8EBEB0-DAB3-4826-9F06-5020C50D20FD}"/>
              </a:ext>
            </a:extLst>
          </p:cNvPr>
          <p:cNvSpPr/>
          <p:nvPr/>
        </p:nvSpPr>
        <p:spPr>
          <a:xfrm>
            <a:off x="6512570" y="871930"/>
            <a:ext cx="4255697" cy="63260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C9FD67C-FEE6-42ED-9E6E-1835CA25FC76}"/>
              </a:ext>
            </a:extLst>
          </p:cNvPr>
          <p:cNvSpPr/>
          <p:nvPr/>
        </p:nvSpPr>
        <p:spPr>
          <a:xfrm>
            <a:off x="1177672" y="5328012"/>
            <a:ext cx="4485733" cy="6038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0F49D7-90E2-4783-BB80-D62ABD7F345B}"/>
              </a:ext>
            </a:extLst>
          </p:cNvPr>
          <p:cNvSpPr/>
          <p:nvPr/>
        </p:nvSpPr>
        <p:spPr>
          <a:xfrm>
            <a:off x="-2431945" y="2897340"/>
            <a:ext cx="833887" cy="690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949BDC18-5339-45B6-B35C-D07C2110FD3F}"/>
              </a:ext>
            </a:extLst>
          </p:cNvPr>
          <p:cNvSpPr/>
          <p:nvPr/>
        </p:nvSpPr>
        <p:spPr>
          <a:xfrm>
            <a:off x="-1782612" y="4162425"/>
            <a:ext cx="948904" cy="51758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37826C-4A8B-4AA5-BE8C-A755B197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47C81-5765-4486-9BD1-E0EB32F4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335839-C047-457D-8E0C-E4268E6E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DDCC3-00A5-4610-994F-904F20C8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83F72-A6DE-4414-B02B-4CB73916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3606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spc="-100">
                <a:solidFill>
                  <a:schemeClr val="bg1"/>
                </a:solidFill>
              </a:rPr>
              <a:t>IGRA:</a:t>
            </a:r>
            <a:br>
              <a:rPr lang="en-US" sz="4000" spc="-100"/>
            </a:br>
            <a:r>
              <a:rPr lang="en-US" sz="4000" spc="-100" err="1">
                <a:solidFill>
                  <a:schemeClr val="bg1"/>
                </a:solidFill>
              </a:rPr>
              <a:t>Znaš</a:t>
            </a:r>
            <a:r>
              <a:rPr lang="en-US" sz="4000" spc="-100">
                <a:solidFill>
                  <a:schemeClr val="bg1"/>
                </a:solidFill>
              </a:rPr>
              <a:t> li u </a:t>
            </a:r>
            <a:r>
              <a:rPr lang="en-US" sz="4000" spc="-100" err="1">
                <a:solidFill>
                  <a:schemeClr val="bg1"/>
                </a:solidFill>
              </a:rPr>
              <a:t>koju</a:t>
            </a:r>
            <a:r>
              <a:rPr lang="en-US" sz="4000" spc="-100">
                <a:solidFill>
                  <a:schemeClr val="bg1"/>
                </a:solidFill>
              </a:rPr>
              <a:t> </a:t>
            </a:r>
            <a:r>
              <a:rPr lang="en-US" sz="4000" spc="-100" err="1">
                <a:solidFill>
                  <a:schemeClr val="bg1"/>
                </a:solidFill>
              </a:rPr>
              <a:t>boju</a:t>
            </a:r>
            <a:r>
              <a:rPr lang="en-US" sz="4000" spc="-100">
                <a:solidFill>
                  <a:schemeClr val="bg1"/>
                </a:solidFill>
              </a:rPr>
              <a:t> </a:t>
            </a:r>
            <a:r>
              <a:rPr lang="en-US" sz="4000" spc="-100" err="1">
                <a:solidFill>
                  <a:schemeClr val="bg1"/>
                </a:solidFill>
              </a:rPr>
              <a:t>kante</a:t>
            </a:r>
            <a:r>
              <a:rPr lang="en-US" sz="4000" spc="-100">
                <a:solidFill>
                  <a:schemeClr val="bg1"/>
                </a:solidFill>
              </a:rPr>
              <a:t> ide </a:t>
            </a:r>
            <a:r>
              <a:rPr lang="en-US" sz="4000" spc="-100" err="1">
                <a:solidFill>
                  <a:schemeClr val="bg1"/>
                </a:solidFill>
              </a:rPr>
              <a:t>koji</a:t>
            </a:r>
            <a:r>
              <a:rPr lang="en-US" sz="4000" spc="-100">
                <a:solidFill>
                  <a:schemeClr val="bg1"/>
                </a:solidFill>
              </a:rPr>
              <a:t> </a:t>
            </a:r>
            <a:r>
              <a:rPr lang="en-US" sz="4000" spc="-100" err="1">
                <a:solidFill>
                  <a:schemeClr val="bg1"/>
                </a:solidFill>
              </a:rPr>
              <a:t>otpad</a:t>
            </a:r>
            <a:r>
              <a:rPr lang="en-US" sz="4000" spc="-100">
                <a:solidFill>
                  <a:schemeClr val="bg1"/>
                </a:solidFill>
              </a:rPr>
              <a:t>?</a:t>
            </a:r>
            <a:br>
              <a:rPr lang="en-US" sz="4000" spc="-100">
                <a:solidFill>
                  <a:schemeClr val="bg1"/>
                </a:solidFill>
              </a:rPr>
            </a:br>
            <a:br>
              <a:rPr lang="en-US" sz="4000" spc="-100"/>
            </a:br>
            <a:endParaRPr lang="en-US" sz="4000" spc="-100">
              <a:solidFill>
                <a:schemeClr val="bg1"/>
              </a:solidFill>
            </a:endParaRP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3C09F91-B607-4072-AC6D-F8D85EAF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4" y="1443037"/>
            <a:ext cx="7061200" cy="3971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2B1AE5-0B2F-4F8B-98A2-AE9008135B44}"/>
              </a:ext>
            </a:extLst>
          </p:cNvPr>
          <p:cNvSpPr/>
          <p:nvPr/>
        </p:nvSpPr>
        <p:spPr>
          <a:xfrm>
            <a:off x="9146876" y="4179498"/>
            <a:ext cx="776377" cy="25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1062E-F2B3-4713-ABF5-0E1D50683533}"/>
              </a:ext>
            </a:extLst>
          </p:cNvPr>
          <p:cNvSpPr/>
          <p:nvPr/>
        </p:nvSpPr>
        <p:spPr>
          <a:xfrm>
            <a:off x="8125184" y="4178599"/>
            <a:ext cx="819509" cy="2587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90CFF-6C7C-4846-A1C2-83959AB791B7}"/>
              </a:ext>
            </a:extLst>
          </p:cNvPr>
          <p:cNvSpPr/>
          <p:nvPr/>
        </p:nvSpPr>
        <p:spPr>
          <a:xfrm>
            <a:off x="7089116" y="4177701"/>
            <a:ext cx="805132" cy="2587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123A9-B59D-4257-96FB-F38FCA1B9877}"/>
              </a:ext>
            </a:extLst>
          </p:cNvPr>
          <p:cNvSpPr/>
          <p:nvPr/>
        </p:nvSpPr>
        <p:spPr>
          <a:xfrm>
            <a:off x="10179349" y="4176802"/>
            <a:ext cx="862641" cy="2587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EA992460-7FA3-40FE-A958-BCD1981B9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ADF57D5B-380D-48E9-8DAD-DD500FE80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2E6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6015B-9B50-484F-82E3-40CF3050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pPr algn="ctr"/>
            <a:r>
              <a:rPr lang="en-US"/>
              <a:t>ČUVAJMO MORA I OCEANE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3B1ACD-A085-4B31-A299-55FDEDEB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>
              <a:buClr>
                <a:srgbClr val="008EA0"/>
              </a:buClr>
            </a:pPr>
            <a:r>
              <a:rPr lang="en-US" sz="3200">
                <a:solidFill>
                  <a:srgbClr val="FFFFFF"/>
                </a:solidFill>
              </a:rPr>
              <a:t>Ako ne </a:t>
            </a:r>
            <a:r>
              <a:rPr lang="en-US" sz="3200" err="1">
                <a:solidFill>
                  <a:srgbClr val="FFFFFF"/>
                </a:solidFill>
              </a:rPr>
              <a:t>želimo</a:t>
            </a:r>
            <a:r>
              <a:rPr lang="en-US" sz="3200">
                <a:solidFill>
                  <a:srgbClr val="FFFFFF"/>
                </a:solidFill>
              </a:rPr>
              <a:t> mi </a:t>
            </a:r>
            <a:r>
              <a:rPr lang="en-US" sz="3200" err="1">
                <a:solidFill>
                  <a:srgbClr val="FFFFFF"/>
                </a:solidFill>
              </a:rPr>
              <a:t>živjeti</a:t>
            </a:r>
            <a:r>
              <a:rPr lang="en-US" sz="3200">
                <a:solidFill>
                  <a:srgbClr val="FFFFFF"/>
                </a:solidFill>
              </a:rPr>
              <a:t> u zagađenom, </a:t>
            </a:r>
            <a:r>
              <a:rPr lang="en-US" sz="3200" err="1">
                <a:solidFill>
                  <a:srgbClr val="FFFFFF"/>
                </a:solidFill>
              </a:rPr>
              <a:t>nemojmo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onda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ni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životinjama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zagađivati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njihov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dom</a:t>
            </a:r>
            <a:r>
              <a:rPr lang="en-US" sz="32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065CC8E5-7727-4F29-A17D-114AF339F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rgbClr val="2E6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600802-151E-4F13-8C35-8D5CEDFF6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25053E-1062-4FE2-974C-546DC769D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A picture containing sitting, water, table, small&#10;&#10;Description generated with very high confidence">
            <a:extLst>
              <a:ext uri="{FF2B5EF4-FFF2-40B4-BE49-F238E27FC236}">
                <a16:creationId xmlns:a16="http://schemas.microsoft.com/office/drawing/2014/main" id="{2C936A4F-E0C4-439E-A6C7-5186566F1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9" r="26922"/>
          <a:stretch/>
        </p:blipFill>
        <p:spPr>
          <a:xfrm>
            <a:off x="7460907" y="3264090"/>
            <a:ext cx="4027002" cy="3593910"/>
          </a:xfrm>
          <a:prstGeom prst="rect">
            <a:avLst/>
          </a:prstGeom>
        </p:spPr>
      </p:pic>
      <p:pic>
        <p:nvPicPr>
          <p:cNvPr id="4" name="Picture 4" descr="A person swimming in a body of water&#10;&#10;Description generated with high confidence">
            <a:extLst>
              <a:ext uri="{FF2B5EF4-FFF2-40B4-BE49-F238E27FC236}">
                <a16:creationId xmlns:a16="http://schemas.microsoft.com/office/drawing/2014/main" id="{13B65E6D-BC47-466D-9297-FBAA05797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5" r="4" b="2941"/>
          <a:stretch/>
        </p:blipFill>
        <p:spPr>
          <a:xfrm>
            <a:off x="5137460" y="10"/>
            <a:ext cx="4113440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3236BD-3687-47AD-8AEE-BB1890375726}"/>
                  </a:ext>
                </a:extLst>
              </p14:cNvPr>
              <p14:cNvContentPartPr/>
              <p14:nvPr/>
            </p14:nvContentPartPr>
            <p14:xfrm>
              <a:off x="11818188" y="6211018"/>
              <a:ext cx="19050" cy="1905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3236BD-3687-47AD-8AEE-BB18903757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94375" y="6187786"/>
                <a:ext cx="66199" cy="650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49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725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4CEBC-5C5F-4F1F-BAD4-1BB37508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6" y="680223"/>
            <a:ext cx="3685070" cy="49374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spc="-100" err="1"/>
              <a:t>Procjena</a:t>
            </a:r>
            <a:r>
              <a:rPr lang="en-US" sz="2800" spc="-100"/>
              <a:t> je </a:t>
            </a:r>
            <a:r>
              <a:rPr lang="en-US" sz="2800" spc="-100" err="1"/>
              <a:t>nakon</a:t>
            </a:r>
            <a:r>
              <a:rPr lang="en-US" sz="2800" spc="-100"/>
              <a:t> </a:t>
            </a:r>
            <a:r>
              <a:rPr lang="en-US" sz="2800" spc="-100" err="1"/>
              <a:t>šest</a:t>
            </a:r>
            <a:r>
              <a:rPr lang="en-US" sz="2800" spc="-100"/>
              <a:t> </a:t>
            </a:r>
            <a:r>
              <a:rPr lang="en-US" sz="2800" spc="-100" err="1"/>
              <a:t>godina</a:t>
            </a:r>
            <a:r>
              <a:rPr lang="en-US" sz="2800" spc="-100"/>
              <a:t> </a:t>
            </a:r>
            <a:r>
              <a:rPr lang="en-US" sz="2800" spc="-100" err="1"/>
              <a:t>istraživanja</a:t>
            </a:r>
            <a:r>
              <a:rPr lang="en-US" sz="2800" spc="-100"/>
              <a:t> da </a:t>
            </a:r>
            <a:r>
              <a:rPr lang="en-US" sz="2800" spc="-100" err="1"/>
              <a:t>pluta</a:t>
            </a:r>
            <a:r>
              <a:rPr lang="en-US" sz="2800" spc="-100"/>
              <a:t> </a:t>
            </a:r>
            <a:r>
              <a:rPr lang="en-US" sz="2800" spc="-100" err="1"/>
              <a:t>oko</a:t>
            </a:r>
            <a:r>
              <a:rPr lang="en-US" sz="2800" spc="-100"/>
              <a:t> 5.250.000.000.000 </a:t>
            </a:r>
            <a:r>
              <a:rPr lang="en-US" sz="2800" spc="-100" err="1"/>
              <a:t>komada</a:t>
            </a:r>
            <a:r>
              <a:rPr lang="en-US" sz="2800" spc="-100"/>
              <a:t> </a:t>
            </a:r>
            <a:r>
              <a:rPr lang="en-US" sz="2800" spc="-100" err="1"/>
              <a:t>plastike.Kad</a:t>
            </a:r>
            <a:r>
              <a:rPr lang="en-US" sz="2800" spc="-100"/>
              <a:t> bi </a:t>
            </a:r>
            <a:r>
              <a:rPr lang="en-US" sz="2800" spc="-100" err="1"/>
              <a:t>mogli</a:t>
            </a:r>
            <a:r>
              <a:rPr lang="en-US" sz="2800" spc="-100"/>
              <a:t> </a:t>
            </a:r>
            <a:r>
              <a:rPr lang="en-US" sz="2800" spc="-100" err="1"/>
              <a:t>izvagati</a:t>
            </a:r>
            <a:r>
              <a:rPr lang="en-US" sz="2800" spc="-100"/>
              <a:t> </a:t>
            </a:r>
            <a:r>
              <a:rPr lang="en-US" sz="2800" spc="-100" err="1"/>
              <a:t>svu</a:t>
            </a:r>
            <a:r>
              <a:rPr lang="en-US" sz="2800" spc="-100"/>
              <a:t> </a:t>
            </a:r>
            <a:r>
              <a:rPr lang="en-US" sz="2800" spc="-100" err="1"/>
              <a:t>plastiku</a:t>
            </a:r>
            <a:r>
              <a:rPr lang="en-US" sz="2800" spc="-100"/>
              <a:t> </a:t>
            </a:r>
            <a:r>
              <a:rPr lang="en-US" sz="2800" spc="-100" err="1"/>
              <a:t>koja</a:t>
            </a:r>
            <a:r>
              <a:rPr lang="en-US" sz="2800" spc="-100"/>
              <a:t> </a:t>
            </a:r>
            <a:r>
              <a:rPr lang="en-US" sz="2800" spc="-100" err="1"/>
              <a:t>pluta</a:t>
            </a:r>
            <a:r>
              <a:rPr lang="en-US" sz="2800" spc="-100"/>
              <a:t> </a:t>
            </a:r>
            <a:r>
              <a:rPr lang="en-US" sz="2800" spc="-100" err="1"/>
              <a:t>svjetskim</a:t>
            </a:r>
            <a:r>
              <a:rPr lang="en-US" sz="2800" spc="-100"/>
              <a:t> </a:t>
            </a:r>
            <a:r>
              <a:rPr lang="en-US" sz="2800" spc="-100" err="1"/>
              <a:t>morima,to</a:t>
            </a:r>
            <a:r>
              <a:rPr lang="en-US" sz="2800" spc="-100"/>
              <a:t> bi </a:t>
            </a:r>
            <a:r>
              <a:rPr lang="en-US" sz="2800" spc="-100" err="1"/>
              <a:t>odgovalo</a:t>
            </a:r>
            <a:r>
              <a:rPr lang="en-US" sz="2800" spc="-100"/>
              <a:t> </a:t>
            </a:r>
            <a:r>
              <a:rPr lang="en-US" sz="2800" spc="-100" err="1"/>
              <a:t>masi,otprilike</a:t>
            </a:r>
            <a:r>
              <a:rPr lang="en-US" sz="2800" spc="-100"/>
              <a:t> </a:t>
            </a:r>
            <a:r>
              <a:rPr lang="en-US" sz="2800" spc="-100" err="1"/>
              <a:t>kao</a:t>
            </a:r>
            <a:r>
              <a:rPr lang="en-US" sz="2800" spc="-100"/>
              <a:t> 38.000 </a:t>
            </a:r>
            <a:r>
              <a:rPr lang="en-US" sz="2800" spc="-100" err="1"/>
              <a:t>afričkih</a:t>
            </a:r>
            <a:r>
              <a:rPr lang="en-US" sz="2800" spc="-100"/>
              <a:t> </a:t>
            </a:r>
            <a:r>
              <a:rPr lang="en-US" sz="2800" spc="-100" err="1"/>
              <a:t>slonova</a:t>
            </a:r>
            <a:endParaRPr lang="en-US" sz="2800" spc="-100"/>
          </a:p>
        </p:txBody>
      </p:sp>
      <p:pic>
        <p:nvPicPr>
          <p:cNvPr id="4" name="Picture 4" descr="A picture containing grass, standing, blue, statue&#10;&#10;Description generated with very high confidence">
            <a:extLst>
              <a:ext uri="{FF2B5EF4-FFF2-40B4-BE49-F238E27FC236}">
                <a16:creationId xmlns:a16="http://schemas.microsoft.com/office/drawing/2014/main" id="{8C797B8A-BAE9-4D7A-9458-7FE3FEBE8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53" r="-3" b="1551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22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335839-C047-457D-8E0C-E4268E6E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table, woman, man, photo&#10;&#10;Description generated with very high confidence">
            <a:extLst>
              <a:ext uri="{FF2B5EF4-FFF2-40B4-BE49-F238E27FC236}">
                <a16:creationId xmlns:a16="http://schemas.microsoft.com/office/drawing/2014/main" id="{44D96BF1-1B8C-4A65-8A5D-94BA3C75C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3" r="9092" b="1244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1DDCC3-00A5-4610-994F-904F20C8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94710-3AA5-4281-AFE8-DBEB7A39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34" y="2142533"/>
            <a:ext cx="3361953" cy="24704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err="1">
                <a:solidFill>
                  <a:schemeClr val="tx1"/>
                </a:solidFill>
              </a:rPr>
              <a:t>Slamke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su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šeste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na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listi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predmeta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i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materijala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koji</a:t>
            </a:r>
            <a:r>
              <a:rPr lang="en-US" sz="2700" spc="-100" dirty="0">
                <a:solidFill>
                  <a:schemeClr val="tx1"/>
                </a:solidFill>
              </a:rPr>
              <a:t> se </a:t>
            </a:r>
            <a:r>
              <a:rPr lang="en-US" sz="2700" spc="-100" err="1">
                <a:solidFill>
                  <a:schemeClr val="tx1"/>
                </a:solidFill>
              </a:rPr>
              <a:t>najčešće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odbacuju</a:t>
            </a:r>
            <a:r>
              <a:rPr lang="en-US" sz="2700" spc="-100" dirty="0">
                <a:solidFill>
                  <a:schemeClr val="tx1"/>
                </a:solidFill>
              </a:rPr>
              <a:t> u </a:t>
            </a:r>
            <a:r>
              <a:rPr lang="en-US" sz="2700" spc="-100" err="1">
                <a:solidFill>
                  <a:schemeClr val="tx1"/>
                </a:solidFill>
              </a:rPr>
              <a:t>oceane</a:t>
            </a:r>
            <a:r>
              <a:rPr lang="en-US" sz="2700" spc="-100">
                <a:solidFill>
                  <a:schemeClr val="tx1"/>
                </a:solidFill>
              </a:rPr>
              <a:t> , nakon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plastike</a:t>
            </a:r>
            <a:r>
              <a:rPr lang="en-US" sz="2700" spc="-100" dirty="0">
                <a:solidFill>
                  <a:schemeClr val="tx1"/>
                </a:solidFill>
              </a:rPr>
              <a:t>, </a:t>
            </a:r>
            <a:r>
              <a:rPr lang="en-US" sz="2700" spc="-100" err="1">
                <a:solidFill>
                  <a:schemeClr val="tx1"/>
                </a:solidFill>
              </a:rPr>
              <a:t>cigareta</a:t>
            </a:r>
            <a:r>
              <a:rPr lang="en-US" sz="2700" spc="-100" dirty="0">
                <a:solidFill>
                  <a:schemeClr val="tx1"/>
                </a:solidFill>
              </a:rPr>
              <a:t>, </a:t>
            </a:r>
            <a:r>
              <a:rPr lang="en-US" sz="2700" spc="-100" err="1">
                <a:solidFill>
                  <a:schemeClr val="tx1"/>
                </a:solidFill>
              </a:rPr>
              <a:t>papira</a:t>
            </a:r>
            <a:r>
              <a:rPr lang="en-US" sz="2700" spc="-100" dirty="0">
                <a:solidFill>
                  <a:schemeClr val="tx1"/>
                </a:solidFill>
              </a:rPr>
              <a:t>, </a:t>
            </a:r>
            <a:r>
              <a:rPr lang="en-US" sz="2700" spc="-100" err="1">
                <a:solidFill>
                  <a:schemeClr val="tx1"/>
                </a:solidFill>
              </a:rPr>
              <a:t>konzervi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i</a:t>
            </a:r>
            <a:r>
              <a:rPr lang="en-US" sz="2700" spc="-100" dirty="0">
                <a:solidFill>
                  <a:schemeClr val="tx1"/>
                </a:solidFill>
              </a:rPr>
              <a:t> </a:t>
            </a:r>
            <a:r>
              <a:rPr lang="en-US" sz="2700" spc="-100" err="1">
                <a:solidFill>
                  <a:schemeClr val="tx1"/>
                </a:solidFill>
              </a:rPr>
              <a:t>čepova</a:t>
            </a:r>
            <a:r>
              <a:rPr lang="en-US" sz="2700" spc="-100" dirty="0">
                <a:solidFill>
                  <a:schemeClr val="tx1"/>
                </a:solidFill>
              </a:rPr>
              <a:t>.  </a:t>
            </a:r>
            <a:br>
              <a:rPr lang="en-US" sz="2100" spc="-100" dirty="0"/>
            </a:br>
            <a:br>
              <a:rPr lang="en-US" sz="2100" spc="-100" dirty="0"/>
            </a:br>
            <a:endParaRPr lang="en-US" sz="2100" spc="-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54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8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2">
            <a:extLst>
              <a:ext uri="{FF2B5EF4-FFF2-40B4-BE49-F238E27FC236}">
                <a16:creationId xmlns:a16="http://schemas.microsoft.com/office/drawing/2014/main" id="{4D39F1DC-A2FB-4955-A40B-6177B9453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0D71BC-F553-4D6A-95CC-D4B72ADC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rgbClr val="473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A919D-B61D-4C24-90B5-CD8F3546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69" y="1298448"/>
            <a:ext cx="6068070" cy="38734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spc="-100"/>
              <a:t>Ovdje su prikazane stvari koje možemo uzeti za primjer,sve što je od plastike također se može napraviti I od drveta ili nekog drugog ne zagađujučeg materijala. 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55EF868-FDCD-48E5-9A7A-E2A7F139B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72" r="-3" b="6029"/>
          <a:stretch/>
        </p:blipFill>
        <p:spPr>
          <a:xfrm>
            <a:off x="8037574" y="759599"/>
            <a:ext cx="3458249" cy="533065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9B4DAF5-E189-4D8D-96E6-52125E842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33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Široki zaslon</PresentationFormat>
  <Paragraphs>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Frame</vt:lpstr>
      <vt:lpstr>Put plastike - Zašto?</vt:lpstr>
      <vt:lpstr>Što je LORA?</vt:lpstr>
      <vt:lpstr>Što je reciklaža?</vt:lpstr>
      <vt:lpstr>PowerPoint prezentacija</vt:lpstr>
      <vt:lpstr>IGRA: Znaš li u koju boju kante ide koji otpad?  </vt:lpstr>
      <vt:lpstr>ČUVAJMO MORA I OCEANE </vt:lpstr>
      <vt:lpstr>Procjena je nakon šest godina istraživanja da pluta oko 5.250.000.000.000 komada plastike.Kad bi mogli izvagati svu plastiku koja pluta svjetskim morima,to bi odgovalo masi,otprilike kao 38.000 afričkih slonova</vt:lpstr>
      <vt:lpstr>Slamke su šeste na listi predmeta i materijala koji se najčešće odbacuju u oceane , nakon plastike, cigareta, papira, konzervi i čepova.    </vt:lpstr>
      <vt:lpstr>Ovdje su prikazane stvari koje možemo uzeti za primjer,sve što je od plastike također se može napraviti I od drveta ili nekog drugog ne zagađujučeg materijala. 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sandrahalt2010@gmail.com</cp:lastModifiedBy>
  <cp:revision>52</cp:revision>
  <dcterms:created xsi:type="dcterms:W3CDTF">2020-03-14T14:16:14Z</dcterms:created>
  <dcterms:modified xsi:type="dcterms:W3CDTF">2020-04-17T07:30:04Z</dcterms:modified>
</cp:coreProperties>
</file>