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8" r:id="rId3"/>
    <p:sldId id="264" r:id="rId4"/>
    <p:sldId id="260" r:id="rId5"/>
    <p:sldId id="261" r:id="rId6"/>
    <p:sldId id="262" r:id="rId7"/>
    <p:sldId id="266" r:id="rId8"/>
    <p:sldId id="259" r:id="rId9"/>
    <p:sldId id="268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9" autoAdjust="0"/>
    <p:restoredTop sz="68664" autoAdjust="0"/>
  </p:normalViewPr>
  <p:slideViewPr>
    <p:cSldViewPr snapToGrid="0">
      <p:cViewPr varScale="1">
        <p:scale>
          <a:sx n="75" d="100"/>
          <a:sy n="75" d="100"/>
        </p:scale>
        <p:origin x="4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7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</a:t>
            </a:r>
            <a:r>
              <a:rPr lang="hr-HR" baseline="0" dirty="0"/>
              <a:t> naglasiti važnost držanja održavanja udaljenosti pri društvenim kontaktima u svrhu sprečavanja širenja virusa.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Cilj:</a:t>
            </a:r>
            <a:r>
              <a:rPr lang="hr-HR" baseline="0" dirty="0"/>
              <a:t> naglasiti važnost držanja održavanja udaljenosti pri društvenim kontaktima u svrhu sprečavanja širenja virusa.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istaknuti važnost pravovremenog informiranja</a:t>
            </a:r>
            <a:r>
              <a:rPr lang="hr-HR" baseline="0" dirty="0"/>
              <a:t> iz provjerenih izvora.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Prikupiti</a:t>
            </a:r>
            <a:r>
              <a:rPr lang="hr-HR" baseline="0" dirty="0"/>
              <a:t> od učenika informacije koje znaju o koronavirusu kao i izvore tih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Učenici</a:t>
            </a:r>
            <a:r>
              <a:rPr lang="hr-HR" baseline="0" dirty="0"/>
              <a:t> nabrajaju što znaju o koronavirusu te izvore informacija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7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</a:t>
            </a:r>
            <a:r>
              <a:rPr lang="hr-HR" baseline="0" dirty="0"/>
              <a:t> učenike sa Svjetskom zdravstvenom organizacijom kao svjetski priznatim autoritetom u području javnog zdravstva.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Predstaviti</a:t>
            </a:r>
            <a:r>
              <a:rPr lang="hr-HR" baseline="0" dirty="0"/>
              <a:t> učenicima Andriju Štampara, svjetski priznatog stručnjaka u području javnog zdravstva koji je utjecao i na razvoj medicine u Hrvatskoj.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Upoznati učenike s relevantnim i provjerenim</a:t>
            </a:r>
            <a:r>
              <a:rPr lang="hr-HR" baseline="0" dirty="0"/>
              <a:t> informacijama o koronavirusu.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Usporediti ono što znam s provjerenim i relevantnim podacima o određenom fenomenu.</a:t>
            </a:r>
          </a:p>
          <a:p>
            <a:r>
              <a:rPr lang="hr-HR" dirty="0"/>
              <a:t>Aktivnost:</a:t>
            </a:r>
            <a:r>
              <a:rPr lang="hr-HR" baseline="0" dirty="0"/>
              <a:t> Neka učenici usporede informacije koje znaju s informacijama koje su prikazane u videu. Koje su od njih istinite, a koje nisu. Potaknite raspravu o važnosti informiranja iz relevantnih, provjerenih i vjerodostojnih informacija.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Cilj: istaknuti</a:t>
            </a:r>
            <a:r>
              <a:rPr lang="hr-HR" baseline="0" dirty="0"/>
              <a:t> važnost pravilnog i čestog pranja ruku.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Cilj</a:t>
            </a:r>
            <a:r>
              <a:rPr lang="hr-HR" baseline="0" dirty="0"/>
              <a:t>: ukazati na važnost pravilne higijene kašljanja i kihanja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F52237-B034-47BD-BD33-64D69E4FC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9CE6393-6AC6-480C-BC47-B79B29DDA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65E982-1790-463C-8D27-DF19DB3D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485BF5-5836-42D7-ABED-0794439B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39DF93-F510-4445-B5F4-B0A231E9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1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483D2B-F30D-41B3-8E23-E7A63D23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613A1D-ECF5-4CA5-98FD-C248FD9D3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7D4356-8C28-4898-921F-553917D4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981691-9FE0-4A24-9F01-1DB8F77D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ECDC1D-4F7F-41BF-A8FD-E34B42CB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B4CF129-9331-44EF-B9AA-EDE783687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4AFFDB-7FED-429D-A5F0-E10B3C76D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E483B1-1848-4335-A56C-D4B79376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877F58-063C-47EF-87A5-426F6DB1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21D5D3-2C74-4C55-ACD5-617AD625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0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C5B28-93FD-4790-B39E-9849C2F7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AEE485-C97A-4B27-AAE3-01D88A027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CAE8F0-BCC3-4805-890F-9F8066DC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A151AD-9B09-424A-985F-8255F6F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2F77F7-864B-4725-B0AC-15D3F7A3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61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DB4F91-4EE4-4582-B131-7F10EC97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78534CE-BCDF-404F-A58B-0E8DB953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1C36AC-376B-43DE-A26F-2E5BF30C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85171A-CF32-4FF7-9E12-657016B6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EBEE06-3693-4302-B262-139328D5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6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D4EE4A-D068-42C6-AE89-BF358BCB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8D4E54-2144-4F93-B00A-A055A355F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DBAAAEC-F94C-48F4-8B69-65BF87A50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C16D04-67AE-4E0D-BA84-99E5C36D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F3233E6-9406-4B60-929D-643C4FD1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EB96E4D-9BB8-4125-A9A1-3914973B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9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C1F61A-354A-435E-88E5-637C5AEF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5B22933-AFFD-49A4-BA0D-BB67CE520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99EB750-98CF-4A45-B1D9-18C257F18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A457250-5351-4EF6-A3BE-B5D7095B7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8C81435-2AFD-4FE5-BA86-EA4324E70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7DEFF98-A74A-4970-A0B3-B9C545B1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75752E-7210-457E-9B95-261C2875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F4AF546-3996-40BC-B5E0-2A7A288E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1CB321-BC36-437B-9EB3-9A439F74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4DA7DF3-FDFF-46BA-A8D6-EBD81A1A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CD517D3-5AA9-4B90-8609-6919F5F2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3481BAD-9CA9-467F-9359-64B71A00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1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F4B6B8E-A8E7-4AFA-A9B7-610B839A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1DA457F-4CAA-495D-9044-60C32480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E25E569-552E-48D5-B4D6-D3DEA67A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1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FA1E5-170C-4492-9ED1-14982E51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98853E-FF0E-4F76-AA46-639B494B7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C66C0B2-F137-47B9-AF51-122867BE2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04BCCFE-6F4A-4650-ACBE-A8401385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49632B-F4EA-4A43-B90A-3082581D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5D0E9E0-7953-40B1-80BC-42AE3A2A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8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797A21-6055-40B0-B30B-C2D5DEC8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140767F-3304-4A04-BC56-EF098A970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9F08791-4FF7-4AC0-9C2F-ABC4FC78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470F88A-803D-410F-80E6-10EBF480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E8AE4A0-74B3-4368-BA33-6A5CF55F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5B68A4-7461-4ADC-95C8-5ECF9BCF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6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33B74F5-8603-4DBF-9963-298F8495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E6F6450-79E6-4B3B-A888-EF138DDF1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383CCD-12E2-4756-89A5-F04C38E93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6FCDFF-EC90-49D9-A942-B0DFE54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141671-4188-4D1F-A27B-14F60B08B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38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V1aBVYKG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24C8C46F-9E46-4D17-87AE-0A1A29C2E6E6}"/>
              </a:ext>
            </a:extLst>
          </p:cNvPr>
          <p:cNvSpPr/>
          <p:nvPr/>
        </p:nvSpPr>
        <p:spPr>
          <a:xfrm>
            <a:off x="1487250" y="1351874"/>
            <a:ext cx="8063149" cy="452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0" b="1" dirty="0" err="1">
                <a:solidFill>
                  <a:schemeClr val="bg1"/>
                </a:solidFill>
              </a:rPr>
              <a:t>Koronavirus</a:t>
            </a:r>
            <a:endParaRPr lang="hr-HR" sz="7000" b="1" dirty="0">
              <a:solidFill>
                <a:schemeClr val="bg1"/>
              </a:solidFill>
            </a:endParaRPr>
          </a:p>
          <a:p>
            <a:pPr algn="ctr"/>
            <a:r>
              <a:rPr lang="hr-HR" sz="4000" dirty="0">
                <a:solidFill>
                  <a:schemeClr val="bg1"/>
                </a:solidFill>
              </a:rPr>
              <a:t>SRO</a:t>
            </a:r>
          </a:p>
          <a:p>
            <a:pPr algn="ctr"/>
            <a:r>
              <a:rPr lang="hr-HR" sz="4000" dirty="0">
                <a:solidFill>
                  <a:schemeClr val="bg1"/>
                </a:solidFill>
              </a:rPr>
              <a:t>Osnovna škola </a:t>
            </a:r>
          </a:p>
          <a:p>
            <a:pPr algn="ctr"/>
            <a:r>
              <a:rPr lang="hr-HR" sz="4000" dirty="0">
                <a:solidFill>
                  <a:schemeClr val="bg1"/>
                </a:solidFill>
              </a:rPr>
              <a:t>„Dobriša Cesarić”, Požega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8" b="10453"/>
          <a:stretch/>
        </p:blipFill>
        <p:spPr>
          <a:xfrm>
            <a:off x="-3642361" y="-625977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7" y="1456063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/>
              <a:t>Kako</a:t>
            </a:r>
            <a:r>
              <a:rPr lang="en-US" sz="3600" b="1" dirty="0"/>
              <a:t> se </a:t>
            </a:r>
            <a:r>
              <a:rPr lang="en-US" sz="3600" b="1" dirty="0" err="1"/>
              <a:t>zaštiti</a:t>
            </a:r>
            <a:r>
              <a:rPr lang="en-US" sz="3600" b="1" dirty="0"/>
              <a:t> od </a:t>
            </a:r>
            <a:r>
              <a:rPr lang="en-US" sz="3600" b="1" dirty="0" err="1"/>
              <a:t>virusa</a:t>
            </a:r>
            <a:r>
              <a:rPr lang="en-US" sz="3600" b="1" dirty="0"/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31073" y="3168772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500" dirty="0" err="1"/>
              <a:t>Izbjegavanje</a:t>
            </a:r>
            <a:r>
              <a:rPr lang="en-US" sz="2500" dirty="0"/>
              <a:t> </a:t>
            </a:r>
            <a:r>
              <a:rPr lang="en-US" sz="2500" dirty="0" err="1"/>
              <a:t>bliskog</a:t>
            </a:r>
            <a:r>
              <a:rPr lang="en-US" sz="2500" dirty="0"/>
              <a:t> </a:t>
            </a:r>
            <a:r>
              <a:rPr lang="en-US" sz="2500" dirty="0" err="1"/>
              <a:t>kontakta</a:t>
            </a:r>
            <a:r>
              <a:rPr lang="en-US" sz="2500" dirty="0"/>
              <a:t> s </a:t>
            </a:r>
            <a:r>
              <a:rPr lang="en-US" sz="2500" dirty="0" err="1"/>
              <a:t>osobama</a:t>
            </a:r>
            <a:r>
              <a:rPr lang="en-US" sz="2500" dirty="0"/>
              <a:t> </a:t>
            </a:r>
            <a:r>
              <a:rPr lang="en-US" sz="2500" dirty="0" err="1"/>
              <a:t>koje</a:t>
            </a:r>
            <a:r>
              <a:rPr lang="en-US" sz="2500" dirty="0"/>
              <a:t> </a:t>
            </a:r>
            <a:r>
              <a:rPr lang="en-US" sz="2500" dirty="0" err="1"/>
              <a:t>imaju</a:t>
            </a:r>
            <a:r>
              <a:rPr lang="en-US" sz="2500" dirty="0"/>
              <a:t> </a:t>
            </a:r>
            <a:r>
              <a:rPr lang="en-US" sz="2500" dirty="0" err="1"/>
              <a:t>povišenu</a:t>
            </a:r>
            <a:r>
              <a:rPr lang="en-US" sz="2500" dirty="0"/>
              <a:t> </a:t>
            </a:r>
            <a:r>
              <a:rPr lang="en-US" sz="2500" dirty="0" err="1"/>
              <a:t>temperaturu</a:t>
            </a:r>
            <a:r>
              <a:rPr lang="en-US" sz="2500" dirty="0"/>
              <a:t> </a:t>
            </a:r>
            <a:r>
              <a:rPr lang="en-US" sz="2500" dirty="0" err="1"/>
              <a:t>ili</a:t>
            </a:r>
            <a:r>
              <a:rPr lang="en-US" sz="2500" dirty="0"/>
              <a:t> </a:t>
            </a:r>
            <a:r>
              <a:rPr lang="en-US" sz="2500" dirty="0" err="1"/>
              <a:t>kašlju</a:t>
            </a:r>
            <a:endParaRPr lang="en-US" sz="2500" dirty="0"/>
          </a:p>
          <a:p>
            <a:r>
              <a:rPr lang="en-US" sz="2500" dirty="0" err="1"/>
              <a:t>Održavanje</a:t>
            </a:r>
            <a:r>
              <a:rPr lang="en-US" sz="2500" dirty="0"/>
              <a:t> </a:t>
            </a:r>
            <a:r>
              <a:rPr lang="en-US" sz="2500" dirty="0" err="1"/>
              <a:t>razmaka</a:t>
            </a:r>
            <a:r>
              <a:rPr lang="en-US" sz="2500" dirty="0"/>
              <a:t> u </a:t>
            </a:r>
            <a:r>
              <a:rPr lang="en-US" sz="2500" dirty="0" err="1"/>
              <a:t>kontaktu</a:t>
            </a:r>
            <a:r>
              <a:rPr lang="en-US" sz="2500" dirty="0"/>
              <a:t> s </a:t>
            </a:r>
            <a:r>
              <a:rPr lang="en-US" sz="2500" dirty="0" err="1"/>
              <a:t>drugim</a:t>
            </a:r>
            <a:r>
              <a:rPr lang="en-US" sz="2500" dirty="0"/>
              <a:t> </a:t>
            </a:r>
            <a:r>
              <a:rPr lang="en-US" sz="2500" dirty="0" err="1"/>
              <a:t>ljudima</a:t>
            </a:r>
            <a:r>
              <a:rPr lang="en-US" sz="2500" dirty="0"/>
              <a:t> (min. 1 m)</a:t>
            </a:r>
          </a:p>
          <a:p>
            <a:pPr lvl="1"/>
            <a:r>
              <a:rPr lang="en-US" sz="2500" b="1" dirty="0"/>
              <a:t>Na </a:t>
            </a:r>
            <a:r>
              <a:rPr lang="en-US" sz="2500" b="1" dirty="0" err="1"/>
              <a:t>slici</a:t>
            </a:r>
            <a:r>
              <a:rPr lang="en-US" sz="2500" b="1" dirty="0"/>
              <a:t>: </a:t>
            </a:r>
            <a:r>
              <a:rPr lang="en-US" sz="2500" dirty="0" err="1"/>
              <a:t>građani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građane</a:t>
            </a:r>
            <a:r>
              <a:rPr lang="en-US" sz="2500" dirty="0"/>
              <a:t> u </a:t>
            </a:r>
            <a:r>
              <a:rPr lang="en-US" sz="2500" dirty="0" err="1"/>
              <a:t>jednom</a:t>
            </a:r>
            <a:r>
              <a:rPr lang="en-US" sz="2500" dirty="0"/>
              <a:t> </a:t>
            </a:r>
            <a:r>
              <a:rPr lang="en-US" sz="2500" dirty="0" err="1"/>
              <a:t>talijanskog</a:t>
            </a:r>
            <a:r>
              <a:rPr lang="en-US" sz="2500" dirty="0"/>
              <a:t> </a:t>
            </a:r>
            <a:r>
              <a:rPr lang="en-US" sz="2500" dirty="0" err="1"/>
              <a:t>gradu</a:t>
            </a:r>
            <a:r>
              <a:rPr lang="en-US" sz="2500" dirty="0"/>
              <a:t> u </a:t>
            </a:r>
            <a:r>
              <a:rPr lang="en-US" sz="2500" dirty="0" err="1"/>
              <a:t>redu</a:t>
            </a:r>
            <a:r>
              <a:rPr lang="en-US" sz="2500" dirty="0"/>
              <a:t> </a:t>
            </a:r>
            <a:r>
              <a:rPr lang="en-US" sz="2500" dirty="0" err="1"/>
              <a:t>pred</a:t>
            </a:r>
            <a:r>
              <a:rPr lang="en-US" sz="2500" dirty="0"/>
              <a:t> </a:t>
            </a:r>
            <a:r>
              <a:rPr lang="en-US" sz="2500" dirty="0" err="1"/>
              <a:t>bankomatom</a:t>
            </a:r>
            <a:endParaRPr lang="en-US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6172201"/>
            <a:ext cx="1219200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r-HR" sz="1400" b="1">
                <a:solidFill>
                  <a:srgbClr val="FFFFFF"/>
                </a:solidFill>
              </a:rPr>
              <a:t>Fotograf: </a:t>
            </a:r>
            <a:r>
              <a:rPr lang="en-GB" sz="1400" b="1">
                <a:solidFill>
                  <a:srgbClr val="FFFFFF"/>
                </a:solidFill>
              </a:rPr>
              <a:t>ALBERTO PIZZOLI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1FF42CFA-DD3B-4656-93BA-2F6001231D2C}"/>
              </a:ext>
            </a:extLst>
          </p:cNvPr>
          <p:cNvSpPr/>
          <p:nvPr/>
        </p:nvSpPr>
        <p:spPr>
          <a:xfrm>
            <a:off x="-373121" y="2535017"/>
            <a:ext cx="1130570" cy="4419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167" y="247252"/>
            <a:ext cx="5181600" cy="1325563"/>
          </a:xfrm>
        </p:spPr>
        <p:txBody>
          <a:bodyPr>
            <a:normAutofit/>
          </a:bodyPr>
          <a:lstStyle/>
          <a:p>
            <a:r>
              <a:rPr lang="hr-HR" sz="3600" b="1" dirty="0"/>
              <a:t>Kako se zaštiti od virusa?</a:t>
            </a:r>
            <a:endParaRPr lang="en-GB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0859" y="150361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834494" y="2171836"/>
            <a:ext cx="7015614" cy="4198483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9DB018EC-750B-45CD-B7BB-82BD219E1437}"/>
              </a:ext>
            </a:extLst>
          </p:cNvPr>
          <p:cNvSpPr/>
          <p:nvPr/>
        </p:nvSpPr>
        <p:spPr>
          <a:xfrm>
            <a:off x="994190" y="1503616"/>
            <a:ext cx="1130570" cy="4419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/>
              <a:t>Informirajte se!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15" y="773503"/>
            <a:ext cx="2343150" cy="41841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02" y="1925949"/>
            <a:ext cx="1827742" cy="562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5" y="3431753"/>
            <a:ext cx="2386523" cy="2974828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457981"/>
            <a:ext cx="2260711" cy="2000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2636668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dirty="0"/>
              <a:t>www.hzjz.hr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94173" y="3649500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dirty="0"/>
              <a:t>civilna-zastita.gov.hr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969184" y="5920238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dirty="0"/>
              <a:t>www.ecdc.europa.eu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663649" y="5540374"/>
            <a:ext cx="452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dirty="0"/>
              <a:t>www.who.int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731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500" dirty="0" err="1"/>
              <a:t>Što</a:t>
            </a:r>
            <a:r>
              <a:rPr lang="en-US" sz="3500" dirty="0"/>
              <a:t> </a:t>
            </a:r>
            <a:r>
              <a:rPr lang="en-US" sz="3500" dirty="0" err="1"/>
              <a:t>znate</a:t>
            </a:r>
            <a:r>
              <a:rPr lang="en-US" sz="3500" dirty="0"/>
              <a:t> o </a:t>
            </a:r>
            <a:r>
              <a:rPr lang="en-US" sz="3500" dirty="0" err="1"/>
              <a:t>koronavirusu</a:t>
            </a:r>
            <a:r>
              <a:rPr lang="en-US" sz="3500" dirty="0"/>
              <a:t>?</a:t>
            </a:r>
          </a:p>
          <a:p>
            <a:r>
              <a:rPr lang="en-US" sz="3500" dirty="0" err="1"/>
              <a:t>Gdje</a:t>
            </a:r>
            <a:r>
              <a:rPr lang="en-US" sz="3500" dirty="0"/>
              <a:t> </a:t>
            </a:r>
            <a:r>
              <a:rPr lang="en-US" sz="3500" dirty="0" err="1"/>
              <a:t>ste</a:t>
            </a:r>
            <a:r>
              <a:rPr lang="en-US" sz="3500" dirty="0"/>
              <a:t> </a:t>
            </a:r>
            <a:r>
              <a:rPr lang="en-US" sz="3500" dirty="0" err="1"/>
              <a:t>čuli</a:t>
            </a:r>
            <a:r>
              <a:rPr lang="en-US" sz="3500" dirty="0"/>
              <a:t> </a:t>
            </a:r>
            <a:r>
              <a:rPr lang="en-US" sz="3500" dirty="0" err="1"/>
              <a:t>te</a:t>
            </a:r>
            <a:r>
              <a:rPr lang="en-US" sz="3500" dirty="0"/>
              <a:t> </a:t>
            </a:r>
            <a:r>
              <a:rPr lang="en-US" sz="3500" dirty="0" err="1"/>
              <a:t>informacije</a:t>
            </a:r>
            <a:r>
              <a:rPr lang="en-US" sz="3500" dirty="0"/>
              <a:t>?</a:t>
            </a:r>
          </a:p>
          <a:p>
            <a:r>
              <a:rPr lang="en-US" sz="3500" dirty="0" err="1"/>
              <a:t>Zabilježite</a:t>
            </a:r>
            <a:r>
              <a:rPr lang="en-US" sz="3500" dirty="0"/>
              <a:t> </a:t>
            </a:r>
            <a:r>
              <a:rPr lang="en-US" sz="3500" dirty="0" err="1"/>
              <a:t>ih</a:t>
            </a:r>
            <a:r>
              <a:rPr lang="en-US" sz="3500" dirty="0"/>
              <a:t> u </a:t>
            </a:r>
            <a:r>
              <a:rPr lang="en-US" sz="3500" dirty="0" err="1"/>
              <a:t>tablicu</a:t>
            </a:r>
            <a:r>
              <a:rPr lang="en-US" sz="3500" dirty="0"/>
              <a:t> u </a:t>
            </a:r>
            <a:r>
              <a:rPr lang="en-US" sz="3500" dirty="0" err="1"/>
              <a:t>stupcu</a:t>
            </a:r>
            <a:r>
              <a:rPr lang="en-US" sz="3500" dirty="0"/>
              <a:t> „</a:t>
            </a:r>
            <a:r>
              <a:rPr lang="en-US" sz="3500" dirty="0" err="1"/>
              <a:t>Znam</a:t>
            </a:r>
            <a:r>
              <a:rPr lang="en-US" sz="3500" dirty="0"/>
              <a:t>”.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6904709" y="1258111"/>
            <a:ext cx="4475531" cy="43385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270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Tablica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48317"/>
              </p:ext>
            </p:extLst>
          </p:nvPr>
        </p:nvGraphicFramePr>
        <p:xfrm>
          <a:off x="4295625" y="3726462"/>
          <a:ext cx="3545652" cy="139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hr-HR" sz="3300"/>
                        <a:t>ZNAM</a:t>
                      </a:r>
                      <a:endParaRPr lang="en-GB" sz="3300"/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300"/>
                        <a:t>NAUČIH</a:t>
                      </a:r>
                      <a:endParaRPr lang="en-GB" sz="3300"/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23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044" y="739355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Upoznajmo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hr-HR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Svjetska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zdravstvena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organizacija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(WHO)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2064918"/>
            <a:ext cx="4105275" cy="12623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2871982"/>
            <a:ext cx="5568380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 err="1"/>
              <a:t>Specijalizirana</a:t>
            </a:r>
            <a:r>
              <a:rPr lang="en-US" sz="2500" dirty="0"/>
              <a:t> </a:t>
            </a:r>
            <a:r>
              <a:rPr lang="en-US" sz="2500" dirty="0" err="1"/>
              <a:t>agencija</a:t>
            </a:r>
            <a:r>
              <a:rPr lang="en-US" sz="2500" dirty="0"/>
              <a:t> </a:t>
            </a:r>
            <a:r>
              <a:rPr lang="en-US" sz="2500" dirty="0" err="1"/>
              <a:t>Organizacije</a:t>
            </a:r>
            <a:r>
              <a:rPr lang="en-US" sz="2500" dirty="0"/>
              <a:t> </a:t>
            </a:r>
            <a:r>
              <a:rPr lang="en-US" sz="2500" dirty="0" err="1"/>
              <a:t>Ujedinjenih</a:t>
            </a:r>
            <a:r>
              <a:rPr lang="en-US" sz="2500" dirty="0"/>
              <a:t> </a:t>
            </a:r>
            <a:r>
              <a:rPr lang="en-US" sz="2500" dirty="0" err="1"/>
              <a:t>naroda</a:t>
            </a:r>
            <a:r>
              <a:rPr lang="en-US" sz="2500" dirty="0"/>
              <a:t> </a:t>
            </a:r>
          </a:p>
          <a:p>
            <a:r>
              <a:rPr lang="en-US" sz="2500" dirty="0" err="1"/>
              <a:t>Osnovana</a:t>
            </a:r>
            <a:r>
              <a:rPr lang="en-US" sz="2500" dirty="0"/>
              <a:t>: 7. </a:t>
            </a:r>
            <a:r>
              <a:rPr lang="en-US" sz="2500" dirty="0" err="1"/>
              <a:t>travnja</a:t>
            </a:r>
            <a:r>
              <a:rPr lang="en-US" sz="2500" dirty="0"/>
              <a:t> 1948.</a:t>
            </a:r>
          </a:p>
          <a:p>
            <a:r>
              <a:rPr lang="en-US" sz="2500" dirty="0" err="1"/>
              <a:t>Sjedište</a:t>
            </a:r>
            <a:r>
              <a:rPr lang="en-US" sz="2500" dirty="0"/>
              <a:t>: Geneva, </a:t>
            </a:r>
            <a:r>
              <a:rPr lang="en-US" sz="2500" dirty="0" err="1"/>
              <a:t>Švicarska</a:t>
            </a:r>
            <a:endParaRPr lang="en-US" sz="2500" dirty="0"/>
          </a:p>
          <a:p>
            <a:r>
              <a:rPr lang="en-US" sz="2500" dirty="0" err="1"/>
              <a:t>Zadaća</a:t>
            </a:r>
            <a:r>
              <a:rPr lang="en-US" sz="2500" dirty="0"/>
              <a:t>: </a:t>
            </a:r>
            <a:r>
              <a:rPr lang="en-US" sz="2500" dirty="0" err="1"/>
              <a:t>koordinacija</a:t>
            </a:r>
            <a:r>
              <a:rPr lang="en-US" sz="2500" dirty="0"/>
              <a:t> </a:t>
            </a:r>
            <a:r>
              <a:rPr lang="en-US" sz="2500" dirty="0" err="1"/>
              <a:t>međunarodnog</a:t>
            </a:r>
            <a:r>
              <a:rPr lang="en-US" sz="2500" dirty="0"/>
              <a:t> </a:t>
            </a:r>
            <a:r>
              <a:rPr lang="en-US" sz="2500" dirty="0" err="1"/>
              <a:t>javnog</a:t>
            </a:r>
            <a:r>
              <a:rPr lang="en-US" sz="2500" dirty="0"/>
              <a:t> </a:t>
            </a:r>
            <a:r>
              <a:rPr lang="en-US" sz="2500" dirty="0" err="1"/>
              <a:t>zdravstva</a:t>
            </a:r>
            <a:r>
              <a:rPr lang="en-US" sz="2500" dirty="0"/>
              <a:t>, </a:t>
            </a:r>
            <a:r>
              <a:rPr lang="en-US" sz="2500" dirty="0" err="1"/>
              <a:t>postavljanja</a:t>
            </a:r>
            <a:r>
              <a:rPr lang="en-US" sz="2500" dirty="0"/>
              <a:t> </a:t>
            </a:r>
            <a:r>
              <a:rPr lang="en-US" sz="2500" dirty="0" err="1"/>
              <a:t>standarda</a:t>
            </a:r>
            <a:r>
              <a:rPr lang="en-US" sz="2500" dirty="0"/>
              <a:t> </a:t>
            </a:r>
            <a:r>
              <a:rPr lang="en-US" sz="2500" dirty="0" err="1"/>
              <a:t>postupanja</a:t>
            </a:r>
            <a:r>
              <a:rPr lang="en-US" sz="2500" dirty="0"/>
              <a:t>, </a:t>
            </a:r>
            <a:r>
              <a:rPr lang="en-US" sz="2500" dirty="0" err="1"/>
              <a:t>prikupljanja</a:t>
            </a:r>
            <a:r>
              <a:rPr lang="en-US" sz="2500" dirty="0"/>
              <a:t> </a:t>
            </a:r>
            <a:r>
              <a:rPr lang="en-US" sz="2500" dirty="0" err="1"/>
              <a:t>podataka</a:t>
            </a:r>
            <a:r>
              <a:rPr lang="en-US" sz="2500" dirty="0"/>
              <a:t> </a:t>
            </a:r>
            <a:r>
              <a:rPr lang="en-US" sz="2500" dirty="0" err="1"/>
              <a:t>itd</a:t>
            </a:r>
            <a:r>
              <a:rPr lang="en-US" sz="2500" dirty="0"/>
              <a:t>.</a:t>
            </a:r>
          </a:p>
          <a:p>
            <a:r>
              <a:rPr lang="en-US" sz="2500" dirty="0"/>
              <a:t>Hrvatska je </a:t>
            </a:r>
            <a:r>
              <a:rPr lang="en-US" sz="2500" dirty="0" err="1"/>
              <a:t>članica</a:t>
            </a:r>
            <a:r>
              <a:rPr lang="en-US" sz="2500" dirty="0"/>
              <a:t> od 1992. g.</a:t>
            </a:r>
          </a:p>
        </p:txBody>
      </p:sp>
    </p:spTree>
    <p:extLst>
      <p:ext uri="{BB962C8B-B14F-4D97-AF65-F5344CB8AC3E}">
        <p14:creationId xmlns:p14="http://schemas.microsoft.com/office/powerpoint/2010/main" val="4229942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Jeste li znali?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Andrija Štampar (1888.-1958.)</a:t>
            </a:r>
          </a:p>
          <a:p>
            <a:r>
              <a:rPr lang="en-US" sz="1800"/>
              <a:t>Svjetski priznati stručnjak u području socijalne medicine</a:t>
            </a:r>
          </a:p>
          <a:p>
            <a:r>
              <a:rPr lang="en-US" sz="1800"/>
              <a:t>Radio na educiranju pučanstva u području higijene</a:t>
            </a:r>
          </a:p>
          <a:p>
            <a:r>
              <a:rPr lang="en-US" sz="1800"/>
              <a:t>Pozvan kao savjetnik u području javnog zdravstva u niz država</a:t>
            </a:r>
          </a:p>
          <a:p>
            <a:r>
              <a:rPr lang="en-US" sz="1800"/>
              <a:t>Osnovao Školu narodnog zdravlja</a:t>
            </a:r>
          </a:p>
          <a:p>
            <a:r>
              <a:rPr lang="en-US" sz="1800"/>
              <a:t>Sudjelovao u osnivanju Svjetske zdravstvene organizacije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r="23290" b="-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112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hr-HR" sz="4800"/>
              <a:t>Uputa</a:t>
            </a:r>
            <a:endParaRPr lang="en-GB" sz="4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Pogledajte video Svjetske zdravstvene organizacije</a:t>
            </a:r>
          </a:p>
          <a:p>
            <a:r>
              <a:rPr lang="hr-HR" sz="4000" dirty="0">
                <a:solidFill>
                  <a:schemeClr val="bg1"/>
                </a:solidFill>
              </a:rPr>
              <a:t>Zabilježite one informacije koje su vam nove</a:t>
            </a:r>
          </a:p>
          <a:p>
            <a:r>
              <a:rPr lang="hr-HR" sz="4000" dirty="0">
                <a:solidFill>
                  <a:schemeClr val="bg1"/>
                </a:solidFill>
              </a:rPr>
              <a:t>Video: </a:t>
            </a:r>
            <a:r>
              <a:rPr lang="hr-HR" sz="4000" dirty="0">
                <a:solidFill>
                  <a:schemeClr val="bg1"/>
                </a:solidFill>
                <a:hlinkClick r:id="rId3"/>
              </a:rPr>
              <a:t>https://youtu.be/mOV1aBVYKGA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39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Tablica</a:t>
            </a: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91704"/>
              </p:ext>
            </p:extLst>
          </p:nvPr>
        </p:nvGraphicFramePr>
        <p:xfrm>
          <a:off x="4295625" y="3726462"/>
          <a:ext cx="3545652" cy="139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937">
                <a:tc>
                  <a:txBody>
                    <a:bodyPr/>
                    <a:lstStyle/>
                    <a:p>
                      <a:pPr algn="ctr"/>
                      <a:r>
                        <a:rPr lang="hr-HR" sz="3300"/>
                        <a:t>ZNAM</a:t>
                      </a:r>
                      <a:endParaRPr lang="en-GB" sz="3300"/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300"/>
                        <a:t>NAUČIH</a:t>
                      </a:r>
                      <a:endParaRPr lang="en-GB" sz="3300"/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94298" marR="94298" marT="47149" marB="47149"/>
                </a:tc>
                <a:tc>
                  <a:txBody>
                    <a:bodyPr/>
                    <a:lstStyle/>
                    <a:p>
                      <a:pPr algn="ctr"/>
                      <a:endParaRPr lang="en-GB" sz="3300"/>
                    </a:p>
                  </a:txBody>
                  <a:tcPr marL="94298" marR="94298" marT="47149" marB="471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Kako</a:t>
            </a:r>
            <a:r>
              <a:rPr lang="en-US" b="1" dirty="0"/>
              <a:t> se </a:t>
            </a:r>
            <a:r>
              <a:rPr lang="en-US" b="1" dirty="0" err="1"/>
              <a:t>zaštiti</a:t>
            </a:r>
            <a:r>
              <a:rPr lang="en-US" b="1" dirty="0"/>
              <a:t> od </a:t>
            </a:r>
            <a:r>
              <a:rPr lang="en-US" b="1" dirty="0" err="1"/>
              <a:t>virusa</a:t>
            </a:r>
            <a:r>
              <a:rPr lang="en-US" b="1" dirty="0"/>
              <a:t>?</a:t>
            </a: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r="21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67311" y="3072581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Čestim</a:t>
            </a:r>
            <a:r>
              <a:rPr lang="en-US" sz="2400" dirty="0"/>
              <a:t> </a:t>
            </a:r>
            <a:r>
              <a:rPr lang="en-US" sz="2400" dirty="0" err="1"/>
              <a:t>pranjem</a:t>
            </a:r>
            <a:r>
              <a:rPr lang="en-US" sz="2400" dirty="0"/>
              <a:t> </a:t>
            </a:r>
            <a:r>
              <a:rPr lang="en-US" sz="2400" dirty="0" err="1"/>
              <a:t>ruku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Strelica: desno 2">
            <a:extLst>
              <a:ext uri="{FF2B5EF4-FFF2-40B4-BE49-F238E27FC236}">
                <a16:creationId xmlns:a16="http://schemas.microsoft.com/office/drawing/2014/main" id="{32C961A6-A26E-42FE-89C6-F9132F1EA535}"/>
              </a:ext>
            </a:extLst>
          </p:cNvPr>
          <p:cNvSpPr/>
          <p:nvPr/>
        </p:nvSpPr>
        <p:spPr>
          <a:xfrm>
            <a:off x="5163549" y="3040380"/>
            <a:ext cx="1130570" cy="4419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" b="1108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82" y="192485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/>
              <a:t>Kako</a:t>
            </a:r>
            <a:r>
              <a:rPr lang="en-US" sz="4000" b="1" dirty="0"/>
              <a:t> se </a:t>
            </a:r>
            <a:r>
              <a:rPr lang="en-US" sz="4000" b="1" dirty="0" err="1"/>
              <a:t>zaštiti</a:t>
            </a:r>
            <a:r>
              <a:rPr lang="en-US" sz="4000" b="1" dirty="0"/>
              <a:t> od </a:t>
            </a:r>
            <a:r>
              <a:rPr lang="en-US" sz="4000" b="1" dirty="0" err="1"/>
              <a:t>virusa</a:t>
            </a:r>
            <a:r>
              <a:rPr lang="en-US" sz="4000" b="1" dirty="0"/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84982" y="2500725"/>
            <a:ext cx="4960884" cy="344042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hr-HR" sz="3000" dirty="0"/>
          </a:p>
          <a:p>
            <a:r>
              <a:rPr lang="en-US" sz="3000" dirty="0" err="1"/>
              <a:t>Pravilnom</a:t>
            </a:r>
            <a:r>
              <a:rPr lang="en-US" sz="3000" dirty="0"/>
              <a:t> </a:t>
            </a:r>
            <a:r>
              <a:rPr lang="en-US" sz="3000" dirty="0" err="1"/>
              <a:t>higijenom</a:t>
            </a:r>
            <a:r>
              <a:rPr lang="en-US" sz="3000" dirty="0"/>
              <a:t> </a:t>
            </a:r>
            <a:r>
              <a:rPr lang="en-US" sz="3000" dirty="0" err="1"/>
              <a:t>kihanja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kašljanja</a:t>
            </a:r>
            <a:endParaRPr lang="en-US" sz="3000" dirty="0"/>
          </a:p>
          <a:p>
            <a:pPr lvl="1"/>
            <a:r>
              <a:rPr lang="en-US" sz="3000" dirty="0" err="1"/>
              <a:t>Kihanje</a:t>
            </a:r>
            <a:r>
              <a:rPr lang="en-US" sz="3000" dirty="0"/>
              <a:t>/</a:t>
            </a:r>
            <a:r>
              <a:rPr lang="en-US" sz="3000" dirty="0" err="1"/>
              <a:t>kašljanje</a:t>
            </a:r>
            <a:r>
              <a:rPr lang="en-US" sz="3000" dirty="0"/>
              <a:t> „u </a:t>
            </a:r>
            <a:r>
              <a:rPr lang="en-US" sz="3000" dirty="0" err="1"/>
              <a:t>lakat</a:t>
            </a:r>
            <a:r>
              <a:rPr lang="en-US" sz="3000" dirty="0"/>
              <a:t>”</a:t>
            </a:r>
          </a:p>
          <a:p>
            <a:pPr lvl="2"/>
            <a:r>
              <a:rPr lang="en-US" sz="3000" dirty="0" err="1"/>
              <a:t>Kihanje</a:t>
            </a:r>
            <a:r>
              <a:rPr lang="en-US" sz="3000" dirty="0"/>
              <a:t>/</a:t>
            </a:r>
            <a:r>
              <a:rPr lang="en-US" sz="3000" dirty="0" err="1"/>
              <a:t>kašljanje</a:t>
            </a:r>
            <a:r>
              <a:rPr lang="en-US" sz="3000" dirty="0"/>
              <a:t> u </a:t>
            </a:r>
            <a:r>
              <a:rPr lang="en-US" sz="3000" dirty="0" err="1"/>
              <a:t>maramicu</a:t>
            </a:r>
            <a:endParaRPr lang="en-US" sz="3000" dirty="0"/>
          </a:p>
          <a:p>
            <a:pPr lvl="3"/>
            <a:r>
              <a:rPr lang="en-US" sz="3000" dirty="0" err="1"/>
              <a:t>Maramicu</a:t>
            </a:r>
            <a:r>
              <a:rPr lang="en-US" sz="3000" dirty="0"/>
              <a:t> </a:t>
            </a:r>
            <a:r>
              <a:rPr lang="en-US" sz="3000" dirty="0" err="1"/>
              <a:t>odmah</a:t>
            </a:r>
            <a:r>
              <a:rPr lang="en-US" sz="3000" dirty="0"/>
              <a:t> </a:t>
            </a:r>
            <a:r>
              <a:rPr lang="en-US" sz="3000" dirty="0" err="1"/>
              <a:t>odbaciti</a:t>
            </a:r>
            <a:r>
              <a:rPr lang="en-US" sz="3000" dirty="0"/>
              <a:t> u </a:t>
            </a:r>
            <a:r>
              <a:rPr lang="en-US" sz="3000" dirty="0" err="1"/>
              <a:t>smeće</a:t>
            </a:r>
            <a:endParaRPr lang="en-US" sz="3000" dirty="0"/>
          </a:p>
          <a:p>
            <a:endParaRPr lang="en-US" sz="1800" dirty="0"/>
          </a:p>
        </p:txBody>
      </p:sp>
      <p:sp>
        <p:nvSpPr>
          <p:cNvPr id="42" name="Strelica: desno 41">
            <a:extLst>
              <a:ext uri="{FF2B5EF4-FFF2-40B4-BE49-F238E27FC236}">
                <a16:creationId xmlns:a16="http://schemas.microsoft.com/office/drawing/2014/main" id="{200DD38B-2E5C-49C6-B19B-634C46D3C720}"/>
              </a:ext>
            </a:extLst>
          </p:cNvPr>
          <p:cNvSpPr/>
          <p:nvPr/>
        </p:nvSpPr>
        <p:spPr>
          <a:xfrm>
            <a:off x="184981" y="2279745"/>
            <a:ext cx="1130570" cy="4419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472</Words>
  <Application>Microsoft Office PowerPoint</Application>
  <PresentationFormat>Široki zaslon</PresentationFormat>
  <Paragraphs>75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PowerPoint prezentacija</vt:lpstr>
      <vt:lpstr>Uvod</vt:lpstr>
      <vt:lpstr>Tablica</vt:lpstr>
      <vt:lpstr>Upoznajmo:  Svjetska zdravstvena organizacija (WHO)</vt:lpstr>
      <vt:lpstr>Jeste li znali?</vt:lpstr>
      <vt:lpstr>Uputa</vt:lpstr>
      <vt:lpstr>Tablica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</cp:revision>
  <dcterms:created xsi:type="dcterms:W3CDTF">2020-03-18T10:17:02Z</dcterms:created>
  <dcterms:modified xsi:type="dcterms:W3CDTF">2020-03-18T10:24:06Z</dcterms:modified>
</cp:coreProperties>
</file>