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306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93" r:id="rId30"/>
    <p:sldId id="294" r:id="rId31"/>
    <p:sldId id="295" r:id="rId32"/>
    <p:sldId id="296" r:id="rId33"/>
    <p:sldId id="283" r:id="rId34"/>
    <p:sldId id="284" r:id="rId35"/>
    <p:sldId id="304" r:id="rId36"/>
    <p:sldId id="305" r:id="rId37"/>
    <p:sldId id="285" r:id="rId38"/>
    <p:sldId id="297" r:id="rId39"/>
    <p:sldId id="298" r:id="rId40"/>
    <p:sldId id="299" r:id="rId41"/>
    <p:sldId id="300" r:id="rId42"/>
    <p:sldId id="286" r:id="rId43"/>
    <p:sldId id="301" r:id="rId44"/>
    <p:sldId id="302" r:id="rId45"/>
    <p:sldId id="303" r:id="rId46"/>
    <p:sldId id="287" r:id="rId47"/>
    <p:sldId id="288" r:id="rId48"/>
    <p:sldId id="289" r:id="rId49"/>
    <p:sldId id="291" r:id="rId50"/>
    <p:sldId id="292" r:id="rId51"/>
    <p:sldId id="290" r:id="rId52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08" y="-1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Jednakokračni trokut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Naslov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9" name="Podnaslov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hr-HR" smtClean="0"/>
              <a:t>Kliknite da biste uredili stil podnaslova matrice</a:t>
            </a:r>
            <a:endParaRPr kumimoji="0" lang="en-US"/>
          </a:p>
        </p:txBody>
      </p:sp>
      <p:sp>
        <p:nvSpPr>
          <p:cNvPr id="28" name="Rezervirano mjesto datuma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C186307A-9DF8-47AC-BE41-DC42D162D155}" type="datetimeFigureOut">
              <a:rPr lang="sr-Latn-CS" smtClean="0"/>
              <a:pPr/>
              <a:t>18.3.2015</a:t>
            </a:fld>
            <a:endParaRPr lang="hr-HR"/>
          </a:p>
        </p:txBody>
      </p:sp>
      <p:sp>
        <p:nvSpPr>
          <p:cNvPr id="17" name="Rezervirano mjesto podnožja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hr-HR"/>
          </a:p>
        </p:txBody>
      </p:sp>
      <p:sp>
        <p:nvSpPr>
          <p:cNvPr id="29" name="Rezervirano mjesto broja slajda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1F7C673D-C5EA-48F0-9434-4F4C2C2576B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6307A-9DF8-47AC-BE41-DC42D162D155}" type="datetimeFigureOut">
              <a:rPr lang="sr-Latn-CS" smtClean="0"/>
              <a:pPr/>
              <a:t>18.3.2015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673D-C5EA-48F0-9434-4F4C2C2576B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6307A-9DF8-47AC-BE41-DC42D162D155}" type="datetimeFigureOut">
              <a:rPr lang="sr-Latn-CS" smtClean="0"/>
              <a:pPr/>
              <a:t>18.3.2015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673D-C5EA-48F0-9434-4F4C2C2576B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C186307A-9DF8-47AC-BE41-DC42D162D155}" type="datetimeFigureOut">
              <a:rPr lang="sr-Latn-CS" smtClean="0"/>
              <a:pPr/>
              <a:t>18.3.2015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673D-C5EA-48F0-9434-4F4C2C2576B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odjeljka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avokutni trokut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Jednakokračni trokut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C186307A-9DF8-47AC-BE41-DC42D162D155}" type="datetimeFigureOut">
              <a:rPr lang="sr-Latn-CS" smtClean="0"/>
              <a:pPr/>
              <a:t>18.3.2015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1F7C673D-C5EA-48F0-9434-4F4C2C2576B3}" type="slidenum">
              <a:rPr lang="hr-HR" smtClean="0"/>
              <a:pPr/>
              <a:t>‹#›</a:t>
            </a:fld>
            <a:endParaRPr lang="hr-HR"/>
          </a:p>
        </p:txBody>
      </p:sp>
      <p:cxnSp>
        <p:nvCxnSpPr>
          <p:cNvPr id="11" name="Ravni poveznik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Ravni poveznik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C186307A-9DF8-47AC-BE41-DC42D162D155}" type="datetimeFigureOut">
              <a:rPr lang="sr-Latn-CS" smtClean="0"/>
              <a:pPr/>
              <a:t>18.3.2015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1F7C673D-C5EA-48F0-9434-4F4C2C2576B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Usporedb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5" name="Rezervirano mjesto sadržaja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C186307A-9DF8-47AC-BE41-DC42D162D155}" type="datetimeFigureOut">
              <a:rPr lang="sr-Latn-CS" smtClean="0"/>
              <a:pPr/>
              <a:t>18.3.2015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1F7C673D-C5EA-48F0-9434-4F4C2C2576B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6307A-9DF8-47AC-BE41-DC42D162D155}" type="datetimeFigureOut">
              <a:rPr lang="sr-Latn-CS" smtClean="0"/>
              <a:pPr/>
              <a:t>18.3.2015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673D-C5EA-48F0-9434-4F4C2C2576B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C186307A-9DF8-47AC-BE41-DC42D162D155}" type="datetimeFigureOut">
              <a:rPr lang="sr-Latn-CS" smtClean="0"/>
              <a:pPr/>
              <a:t>18.3.2015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1F7C673D-C5EA-48F0-9434-4F4C2C2576B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C186307A-9DF8-47AC-BE41-DC42D162D155}" type="datetimeFigureOut">
              <a:rPr lang="sr-Latn-CS" smtClean="0"/>
              <a:pPr/>
              <a:t>18.3.2015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1F7C673D-C5EA-48F0-9434-4F4C2C2576B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hr-HR" smtClean="0"/>
              <a:t>Pritisnite ikonu za dodavanje slike</a:t>
            </a:r>
            <a:endParaRPr kumimoji="0" lang="en-US" dirty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C186307A-9DF8-47AC-BE41-DC42D162D155}" type="datetimeFigureOut">
              <a:rPr lang="sr-Latn-CS" smtClean="0"/>
              <a:pPr/>
              <a:t>18.3.2015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1F7C673D-C5EA-48F0-9434-4F4C2C2576B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avokutni trokut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Ravni poveznik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Ravni poveznik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zervirano mjesto naslova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13" name="Rezervirano mjesto teksta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  <a:p>
            <a:pPr lvl="1" eaLnBrk="1" latinLnBrk="0" hangingPunct="1"/>
            <a:r>
              <a:rPr kumimoji="0" lang="hr-HR" smtClean="0"/>
              <a:t>Druga razina</a:t>
            </a:r>
          </a:p>
          <a:p>
            <a:pPr lvl="2" eaLnBrk="1" latinLnBrk="0" hangingPunct="1"/>
            <a:r>
              <a:rPr kumimoji="0" lang="hr-HR" smtClean="0"/>
              <a:t>Treća razina</a:t>
            </a:r>
          </a:p>
          <a:p>
            <a:pPr lvl="3" eaLnBrk="1" latinLnBrk="0" hangingPunct="1"/>
            <a:r>
              <a:rPr kumimoji="0" lang="hr-HR" smtClean="0"/>
              <a:t>Četvrta razina</a:t>
            </a:r>
          </a:p>
          <a:p>
            <a:pPr lvl="4" eaLnBrk="1" latinLnBrk="0" hangingPunct="1"/>
            <a:r>
              <a:rPr kumimoji="0" lang="hr-HR" smtClean="0"/>
              <a:t>Peta razina</a:t>
            </a:r>
            <a:endParaRPr kumimoji="0" lang="en-US"/>
          </a:p>
        </p:txBody>
      </p:sp>
      <p:sp>
        <p:nvSpPr>
          <p:cNvPr id="14" name="Rezervirano mjesto datuma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C186307A-9DF8-47AC-BE41-DC42D162D155}" type="datetimeFigureOut">
              <a:rPr lang="sr-Latn-CS" smtClean="0"/>
              <a:pPr/>
              <a:t>18.3.2015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hr-HR"/>
          </a:p>
        </p:txBody>
      </p:sp>
      <p:sp>
        <p:nvSpPr>
          <p:cNvPr id="23" name="Rezervirano mjesto broja slajda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1F7C673D-C5EA-48F0-9434-4F4C2C2576B3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b="1" dirty="0" smtClean="0"/>
              <a:t>ŠKOLSKI PROJEKT RAZREDNE NASTAVE</a:t>
            </a:r>
            <a:endParaRPr lang="hr-HR" b="1" dirty="0"/>
          </a:p>
        </p:txBody>
      </p:sp>
      <p:sp>
        <p:nvSpPr>
          <p:cNvPr id="3" name="Podnaslov 2"/>
          <p:cNvSpPr>
            <a:spLocks noGrp="1"/>
          </p:cNvSpPr>
          <p:nvPr>
            <p:ph sz="half" idx="1"/>
          </p:nvPr>
        </p:nvSpPr>
        <p:spPr>
          <a:xfrm>
            <a:off x="0" y="1722437"/>
            <a:ext cx="4495800" cy="4525963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endParaRPr lang="hr-HR" sz="9600" b="1" dirty="0" smtClean="0"/>
          </a:p>
          <a:p>
            <a:pPr algn="ctr">
              <a:buNone/>
            </a:pPr>
            <a:r>
              <a:rPr lang="hr-HR" sz="6200" b="1" dirty="0" smtClean="0"/>
              <a:t>GRGUREVO</a:t>
            </a:r>
          </a:p>
          <a:p>
            <a:pPr algn="ctr"/>
            <a:endParaRPr lang="hr-HR" sz="1800" b="1" dirty="0" smtClean="0"/>
          </a:p>
          <a:p>
            <a:pPr algn="ctr"/>
            <a:endParaRPr lang="hr-HR" sz="1800" b="1" dirty="0" smtClean="0"/>
          </a:p>
          <a:p>
            <a:pPr algn="ctr"/>
            <a:endParaRPr lang="hr-HR" sz="1800" b="1" dirty="0" smtClean="0"/>
          </a:p>
          <a:p>
            <a:pPr algn="ctr"/>
            <a:endParaRPr lang="hr-HR" sz="1800" b="1" dirty="0" smtClean="0"/>
          </a:p>
          <a:p>
            <a:pPr algn="ctr"/>
            <a:endParaRPr lang="hr-HR" sz="1800" b="1" dirty="0" smtClean="0"/>
          </a:p>
          <a:p>
            <a:pPr algn="ctr"/>
            <a:endParaRPr lang="hr-HR" sz="1800" b="1" dirty="0" smtClean="0"/>
          </a:p>
          <a:p>
            <a:pPr algn="ctr"/>
            <a:r>
              <a:rPr lang="hr-HR" sz="1800" b="1" dirty="0" smtClean="0"/>
              <a:t>			</a:t>
            </a:r>
            <a:r>
              <a:rPr lang="hr-HR" sz="1500" b="1" dirty="0" smtClean="0"/>
              <a:t>Izradila: mr.sc.Lidija </a:t>
            </a:r>
            <a:r>
              <a:rPr lang="hr-HR" sz="1500" b="1" dirty="0" err="1" smtClean="0"/>
              <a:t>Pecko</a:t>
            </a:r>
            <a:r>
              <a:rPr lang="hr-HR" sz="1500" b="1" dirty="0" smtClean="0"/>
              <a:t>, mentor</a:t>
            </a:r>
            <a:endParaRPr lang="hr-HR" sz="1500" b="1" dirty="0"/>
          </a:p>
        </p:txBody>
      </p:sp>
      <p:pic>
        <p:nvPicPr>
          <p:cNvPr id="7" name="Rezervirano mjesto sadržaja 6" descr="3.b škola 027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517201">
            <a:off x="4501688" y="2000240"/>
            <a:ext cx="4257676" cy="4500594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6097642"/>
          </a:xfrm>
        </p:spPr>
        <p:txBody>
          <a:bodyPr>
            <a:normAutofit lnSpcReduction="10000"/>
          </a:bodyPr>
          <a:lstStyle/>
          <a:p>
            <a:r>
              <a:rPr lang="hr-HR" smtClean="0"/>
              <a:t>VREMENIK</a:t>
            </a:r>
            <a:endParaRPr lang="hr-HR" dirty="0" smtClean="0"/>
          </a:p>
          <a:p>
            <a:r>
              <a:rPr lang="hr-HR" dirty="0" smtClean="0"/>
              <a:t>Od 9.ožujka do 15.ožujka 2015.</a:t>
            </a:r>
          </a:p>
          <a:p>
            <a:pPr>
              <a:buNone/>
            </a:pPr>
            <a:endParaRPr lang="hr-HR" dirty="0" smtClean="0"/>
          </a:p>
          <a:p>
            <a:r>
              <a:rPr lang="hr-HR" dirty="0" smtClean="0"/>
              <a:t>NAČIN VREDNOVANJA</a:t>
            </a:r>
          </a:p>
          <a:p>
            <a:r>
              <a:rPr lang="hr-HR" dirty="0" smtClean="0"/>
              <a:t>Učeničke bilješke, zapažanja, osvrti na naučeno, učeničko iskazivanje novih ideja i rješenja do kojih su došli, učenički radovi</a:t>
            </a:r>
          </a:p>
          <a:p>
            <a:endParaRPr lang="hr-HR" dirty="0" smtClean="0"/>
          </a:p>
          <a:p>
            <a:r>
              <a:rPr lang="hr-HR" dirty="0" smtClean="0"/>
              <a:t>NOSITELJI</a:t>
            </a:r>
          </a:p>
          <a:p>
            <a:r>
              <a:rPr lang="hr-HR" dirty="0" smtClean="0"/>
              <a:t>Učenici i učiteljice razredne nastave 2014./2015.šk.god.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1237922"/>
          </a:xfrm>
        </p:spPr>
        <p:txBody>
          <a:bodyPr>
            <a:normAutofit fontScale="90000"/>
          </a:bodyPr>
          <a:lstStyle/>
          <a:p>
            <a:pPr algn="ctr"/>
            <a:r>
              <a:rPr lang="hr-HR" sz="4400" dirty="0" smtClean="0">
                <a:latin typeface="Arial" pitchFamily="34" charset="0"/>
                <a:cs typeface="Arial" pitchFamily="34" charset="0"/>
              </a:rPr>
              <a:t>1.izbor problema (pronalaženje teme)</a:t>
            </a:r>
            <a:r>
              <a:rPr lang="hr-HR" dirty="0" smtClean="0">
                <a:latin typeface="Arial" pitchFamily="34" charset="0"/>
                <a:cs typeface="Arial" pitchFamily="34" charset="0"/>
              </a:rPr>
              <a:t/>
            </a:r>
            <a:br>
              <a:rPr lang="hr-HR" dirty="0" smtClean="0">
                <a:latin typeface="Arial" pitchFamily="34" charset="0"/>
                <a:cs typeface="Arial" pitchFamily="34" charset="0"/>
              </a:rPr>
            </a:b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0" y="1882808"/>
            <a:ext cx="8686800" cy="4572000"/>
          </a:xfrm>
        </p:spPr>
        <p:txBody>
          <a:bodyPr>
            <a:normAutofit/>
          </a:bodyPr>
          <a:lstStyle/>
          <a:p>
            <a:r>
              <a:rPr lang="hr-HR" i="1" dirty="0" smtClean="0">
                <a:cs typeface="Arial" pitchFamily="34" charset="0"/>
              </a:rPr>
              <a:t>Prepoznavanje problema bliskog sudionicima projekta kroz osobno iskustvo, razgovor s vršnjacima, roditeljima, učiteljima</a:t>
            </a:r>
            <a:r>
              <a:rPr lang="hr-HR" dirty="0" smtClean="0">
                <a:cs typeface="Arial" pitchFamily="34" charset="0"/>
              </a:rPr>
              <a:t>…</a:t>
            </a:r>
          </a:p>
          <a:p>
            <a:r>
              <a:rPr lang="hr-HR" dirty="0" smtClean="0">
                <a:cs typeface="Arial" pitchFamily="34" charset="0"/>
              </a:rPr>
              <a:t>Rasprava i odabir problema kojim će se razred ili skupina baviti.</a:t>
            </a:r>
          </a:p>
          <a:p>
            <a:r>
              <a:rPr lang="hr-HR" dirty="0" smtClean="0">
                <a:cs typeface="Arial" pitchFamily="34" charset="0"/>
              </a:rPr>
              <a:t>Dogovor na Školskom stručnom vijeću učitelja razredne nastave u rujnu 2014.g. o nazivu školskog projekta </a:t>
            </a:r>
            <a:r>
              <a:rPr lang="hr-HR" dirty="0" err="1" smtClean="0">
                <a:cs typeface="Arial" pitchFamily="34" charset="0"/>
              </a:rPr>
              <a:t>Grgurevo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sz="4400" dirty="0" smtClean="0"/>
              <a:t>2. korak: istraživanje problema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hr-HR" sz="3200" dirty="0" smtClean="0">
                <a:cs typeface="Arial" pitchFamily="34" charset="0"/>
              </a:rPr>
              <a:t>Praćenje tiska i ostalih medija.</a:t>
            </a:r>
          </a:p>
          <a:p>
            <a:r>
              <a:rPr lang="hr-HR" sz="3200" dirty="0" smtClean="0">
                <a:cs typeface="Arial" pitchFamily="34" charset="0"/>
              </a:rPr>
              <a:t>Istraživanje u knjižnici, udžbenicima, enciklopedijama, rječnicima, Internetu…</a:t>
            </a:r>
          </a:p>
          <a:p>
            <a:r>
              <a:rPr lang="hr-HR" sz="3200" dirty="0" smtClean="0"/>
              <a:t>Prikupljanje  različite literature (slikovnice, časopisi, enciklopedije, tražili po internetu sve što nas je zanimalo…), koja nam je pomogla da upoznamo što više pojedinosti o našem gradu. </a:t>
            </a:r>
          </a:p>
          <a:p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sz="4400" dirty="0" smtClean="0"/>
              <a:t>3. korak:  moguća rješenja problema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i="1" dirty="0" smtClean="0">
                <a:cs typeface="Arial" pitchFamily="34" charset="0"/>
              </a:rPr>
              <a:t>dijeljenje razreda u manje skupine;</a:t>
            </a:r>
          </a:p>
          <a:p>
            <a:r>
              <a:rPr lang="hr-HR" i="1" dirty="0" smtClean="0">
                <a:cs typeface="Arial" pitchFamily="34" charset="0"/>
              </a:rPr>
              <a:t>svaka skupina u razredu raspravlja i oblikuju najbolji način rješavanja problema;</a:t>
            </a:r>
          </a:p>
          <a:p>
            <a:r>
              <a:rPr lang="hr-HR" i="1" dirty="0" smtClean="0">
                <a:cs typeface="Arial" pitchFamily="34" charset="0"/>
              </a:rPr>
              <a:t>utvrđuju se načini, pristupi, postupci  koji mogu pomoći u rješavanju problema (pedagozi, psiholozi, roditelji).</a:t>
            </a:r>
          </a:p>
          <a:p>
            <a:r>
              <a:rPr lang="hr-HR" b="1" dirty="0" smtClean="0">
                <a:cs typeface="Arial" pitchFamily="34" charset="0"/>
              </a:rPr>
              <a:t>Svaki razred sa svojim učiteljicom se dogovara o načinu realizacije projekta</a:t>
            </a:r>
          </a:p>
          <a:p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sz="4400" dirty="0" smtClean="0"/>
              <a:t>4. korak:izbor najboljeg pristupa rješenju problema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sz="2800" dirty="0" smtClean="0">
                <a:cs typeface="Arial" pitchFamily="34" charset="0"/>
              </a:rPr>
              <a:t>Predstavnici svakog razreda (učenici i učiteljice) su objašnjavali svoja zaduženja.</a:t>
            </a:r>
            <a:endParaRPr lang="hr-HR" dirty="0" smtClean="0">
              <a:cs typeface="Arial" pitchFamily="34" charset="0"/>
            </a:endParaRPr>
          </a:p>
          <a:p>
            <a:r>
              <a:rPr lang="hr-HR" sz="2800" dirty="0" smtClean="0">
                <a:cs typeface="Arial" pitchFamily="34" charset="0"/>
              </a:rPr>
              <a:t>Projekt će se provoditi 7 dana, a realizacija će biti od 9.ožujka do 15.ožujka 2015.</a:t>
            </a:r>
          </a:p>
          <a:p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6169080"/>
          </a:xfrm>
        </p:spPr>
        <p:txBody>
          <a:bodyPr/>
          <a:lstStyle/>
          <a:p>
            <a:r>
              <a:rPr lang="hr-HR" dirty="0" smtClean="0"/>
              <a:t>1.a  - planira šetnju gradom, upoznavanje znamenitosti našega grada, te običaje prigodom </a:t>
            </a:r>
            <a:r>
              <a:rPr lang="hr-HR" dirty="0" err="1" smtClean="0"/>
              <a:t>Grgureva</a:t>
            </a:r>
            <a:endParaRPr lang="hr-HR" dirty="0" smtClean="0"/>
          </a:p>
          <a:p>
            <a:r>
              <a:rPr lang="hr-HR" dirty="0" smtClean="0"/>
              <a:t>1.b – šetnja gradom, upoznavanje kulturnih znamenitosti i običaja vezanim za </a:t>
            </a:r>
            <a:r>
              <a:rPr lang="hr-HR" dirty="0" err="1" smtClean="0"/>
              <a:t>Grgurevo</a:t>
            </a:r>
            <a:endParaRPr lang="hr-HR" dirty="0" smtClean="0"/>
          </a:p>
          <a:p>
            <a:r>
              <a:rPr lang="hr-HR" dirty="0" smtClean="0"/>
              <a:t>1.c – šetnja gradom – upoznati znamenitosti našega grada</a:t>
            </a:r>
          </a:p>
          <a:p>
            <a:r>
              <a:rPr lang="hr-HR" dirty="0" smtClean="0"/>
              <a:t>2.a – integrirani dan: hrvatski jezik, priroda i društvo, glazbena kultura, likovna kultura, tjelesna i zdravstvena kultura</a:t>
            </a:r>
          </a:p>
          <a:p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571480"/>
            <a:ext cx="8229600" cy="5883328"/>
          </a:xfrm>
        </p:spPr>
        <p:txBody>
          <a:bodyPr>
            <a:normAutofit fontScale="92500" lnSpcReduction="10000"/>
          </a:bodyPr>
          <a:lstStyle/>
          <a:p>
            <a:r>
              <a:rPr lang="hr-HR" dirty="0" smtClean="0"/>
              <a:t>2.c – Priroda i društvo – </a:t>
            </a:r>
            <a:r>
              <a:rPr lang="hr-HR" dirty="0" err="1" smtClean="0"/>
              <a:t>izvanučionična</a:t>
            </a:r>
            <a:r>
              <a:rPr lang="hr-HR" dirty="0" smtClean="0"/>
              <a:t> nastava: Znamenitosti našega grada, hrvatski jezik,likovna kultura, integrirani dan</a:t>
            </a:r>
          </a:p>
          <a:p>
            <a:r>
              <a:rPr lang="hr-HR" dirty="0" smtClean="0"/>
              <a:t>2.d – integrirani dan: hrvatski jezik, priroda i društvo, glazbena kultura, likovna kultura, tjelesna i zdravstvena kultura, sat razrednika</a:t>
            </a:r>
          </a:p>
          <a:p>
            <a:r>
              <a:rPr lang="hr-HR" dirty="0" smtClean="0"/>
              <a:t>3.a  i 3.b. – integrirani dan: : hrvatski jezik, glazbena kultura, likovna kultura, sat razrednika</a:t>
            </a:r>
          </a:p>
          <a:p>
            <a:r>
              <a:rPr lang="hr-HR" dirty="0" smtClean="0"/>
              <a:t>3.c - , integrirani dan</a:t>
            </a:r>
          </a:p>
          <a:p>
            <a:r>
              <a:rPr lang="hr-HR" dirty="0" smtClean="0"/>
              <a:t>4.a – prezentacije, stare građevine u Požegi, znamenite osobe, Požega nekad i danas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6097642"/>
          </a:xfrm>
        </p:spPr>
        <p:txBody>
          <a:bodyPr/>
          <a:lstStyle/>
          <a:p>
            <a:r>
              <a:rPr lang="hr-HR" dirty="0" smtClean="0"/>
              <a:t>4.b – šetnja gradom, obilazak sva tri gradska trga, izrada makete grada Požege, integrirani dan</a:t>
            </a:r>
          </a:p>
          <a:p>
            <a:r>
              <a:rPr lang="hr-HR" dirty="0" smtClean="0"/>
              <a:t>4.c – šetnja gradom do kapelice </a:t>
            </a:r>
            <a:r>
              <a:rPr lang="hr-HR" dirty="0" err="1" smtClean="0"/>
              <a:t>Sv.Vida</a:t>
            </a:r>
            <a:r>
              <a:rPr lang="hr-HR" dirty="0" smtClean="0"/>
              <a:t>, prepoznati znamenitosti grada, običaje proslave </a:t>
            </a:r>
            <a:r>
              <a:rPr lang="hr-HR" dirty="0" err="1" smtClean="0"/>
              <a:t>Grgureva</a:t>
            </a:r>
            <a:r>
              <a:rPr lang="hr-HR" dirty="0" smtClean="0"/>
              <a:t>, predavanje o postrojbi Grgura, promatranje topova, analiza reljefa, šetnja Požeškom gorom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4400" dirty="0" smtClean="0"/>
              <a:t>5. korak: plan djelovanja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sz="28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hr-HR" sz="2800" i="1" dirty="0" smtClean="0">
                <a:latin typeface="Arial" pitchFamily="34" charset="0"/>
                <a:cs typeface="Arial" pitchFamily="34" charset="0"/>
              </a:rPr>
              <a:t>učenici imaju 7 dana kako bi razvili plan akcije, odnosno planiraju aktivnosti koje će se poduzeti kako bi se provelo rješavanje problema;</a:t>
            </a:r>
          </a:p>
          <a:p>
            <a:r>
              <a:rPr lang="hr-HR" sz="2800" i="1" dirty="0" smtClean="0">
                <a:latin typeface="Arial" pitchFamily="34" charset="0"/>
                <a:cs typeface="Arial" pitchFamily="34" charset="0"/>
              </a:rPr>
              <a:t>- izrađuje se dokumentacijska mapa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sz="4400" dirty="0" smtClean="0"/>
              <a:t>6. korak: predstavljanje plana ostalima - akcija 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sz="2800" i="1" dirty="0" smtClean="0">
                <a:cs typeface="Arial" pitchFamily="34" charset="0"/>
              </a:rPr>
              <a:t>predstavljanje projekta učenicima, roditeljima, učiteljima škole, lokalnoj zajednici;</a:t>
            </a:r>
          </a:p>
          <a:p>
            <a:r>
              <a:rPr lang="hr-HR" sz="2800" dirty="0" smtClean="0">
                <a:cs typeface="Arial" pitchFamily="34" charset="0"/>
              </a:rPr>
              <a:t>Upoznali smo ostale učitelje i ravnateljicu s našim planom</a:t>
            </a:r>
          </a:p>
          <a:p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CILJ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Spoznati važnost  obilježavanja </a:t>
            </a:r>
            <a:r>
              <a:rPr lang="hr-HR" dirty="0" err="1" smtClean="0"/>
              <a:t>Grgureva</a:t>
            </a:r>
            <a:r>
              <a:rPr lang="hr-HR" dirty="0" smtClean="0"/>
              <a:t> u našem gradu</a:t>
            </a:r>
          </a:p>
          <a:p>
            <a:r>
              <a:rPr lang="hr-HR" dirty="0" smtClean="0"/>
              <a:t>Istraživanje i usvajanje znanja o kulturnim i povijesnim događajima, znamenitostima i posebnosti našega grada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2161374"/>
          </a:xfrm>
        </p:spPr>
        <p:txBody>
          <a:bodyPr>
            <a:normAutofit/>
          </a:bodyPr>
          <a:lstStyle/>
          <a:p>
            <a:r>
              <a:rPr lang="hr-HR" dirty="0" smtClean="0"/>
              <a:t>1.a- </a:t>
            </a:r>
            <a:r>
              <a:rPr lang="hr-HR" sz="3100" dirty="0" smtClean="0"/>
              <a:t>šetnja gradom, upoznavanje znamenitosti našega grada, te običaje prigodom </a:t>
            </a:r>
            <a:r>
              <a:rPr lang="hr-HR" sz="3100" dirty="0" err="1" smtClean="0"/>
              <a:t>Grgureva</a:t>
            </a:r>
            <a:r>
              <a:rPr lang="hr-HR" sz="3100" dirty="0" smtClean="0"/>
              <a:t> , integrirani dan </a:t>
            </a:r>
            <a:endParaRPr lang="hr-HR" sz="3100" dirty="0"/>
          </a:p>
        </p:txBody>
      </p:sp>
      <p:pic>
        <p:nvPicPr>
          <p:cNvPr id="4" name="Rezervirano mjesto sadržaja 3" descr="20150313_1038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0800000">
            <a:off x="1792816" y="2286000"/>
            <a:ext cx="5558367" cy="416877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1.a</a:t>
            </a:r>
            <a:endParaRPr lang="hr-HR" dirty="0"/>
          </a:p>
        </p:txBody>
      </p:sp>
      <p:pic>
        <p:nvPicPr>
          <p:cNvPr id="7" name="Rezervirano mjesto sadržaja 6" descr="IMG_251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79264" y="1722438"/>
            <a:ext cx="3394472" cy="4525962"/>
          </a:xfrm>
        </p:spPr>
      </p:pic>
      <p:pic>
        <p:nvPicPr>
          <p:cNvPr id="8" name="Rezervirano mjesto sadržaja 7" descr="IMG_251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470944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r-HR" sz="3200" dirty="0" smtClean="0"/>
              <a:t>1.c - šetnja gradom – upoznati znamenitosti našega grada, integrirani dan </a:t>
            </a:r>
            <a:endParaRPr lang="hr-HR" sz="3200" dirty="0"/>
          </a:p>
        </p:txBody>
      </p:sp>
      <p:pic>
        <p:nvPicPr>
          <p:cNvPr id="4" name="Rezervirano mjesto sadržaja 3" descr="20150313_1043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0800000">
            <a:off x="1524000" y="1882775"/>
            <a:ext cx="6096000" cy="4572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400" dirty="0" smtClean="0"/>
              <a:t>2.a – integrirani dan</a:t>
            </a:r>
            <a:endParaRPr lang="hr-HR" sz="24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r-HR" dirty="0" smtClean="0"/>
              <a:t>Glazbena kultura – Pjesme </a:t>
            </a:r>
            <a:r>
              <a:rPr lang="hr-HR" dirty="0" err="1" smtClean="0"/>
              <a:t>Požeštine</a:t>
            </a:r>
            <a:r>
              <a:rPr lang="hr-HR" dirty="0" smtClean="0"/>
              <a:t>: Baja i seka</a:t>
            </a:r>
          </a:p>
          <a:p>
            <a:r>
              <a:rPr lang="hr-HR" dirty="0" smtClean="0"/>
              <a:t>Likovna kultura – sve vrste crta – </a:t>
            </a:r>
            <a:r>
              <a:rPr lang="hr-HR" dirty="0" err="1" smtClean="0"/>
              <a:t>Grgurevo</a:t>
            </a:r>
            <a:r>
              <a:rPr lang="hr-HR" dirty="0" smtClean="0"/>
              <a:t> (olovka)</a:t>
            </a:r>
          </a:p>
          <a:p>
            <a:r>
              <a:rPr lang="hr-HR" dirty="0" smtClean="0"/>
              <a:t>Priroda i društvo – smještaj i reljef Požege, gospodarsko, kulturno, obrazovno središte (</a:t>
            </a:r>
            <a:r>
              <a:rPr lang="hr-HR" dirty="0" err="1" smtClean="0"/>
              <a:t>surdaničko</a:t>
            </a:r>
            <a:r>
              <a:rPr lang="hr-HR" dirty="0" smtClean="0"/>
              <a:t> učenje)</a:t>
            </a:r>
          </a:p>
          <a:p>
            <a:r>
              <a:rPr lang="hr-HR" dirty="0" smtClean="0"/>
              <a:t>Hrvatski jezik – Moja grad – jezično izražavanje</a:t>
            </a:r>
          </a:p>
          <a:p>
            <a:r>
              <a:rPr lang="hr-HR" dirty="0" smtClean="0"/>
              <a:t>Tjelesna i zdravstvena kultura – Slavonsko kolo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2.a</a:t>
            </a:r>
            <a:endParaRPr lang="hr-HR" dirty="0"/>
          </a:p>
        </p:txBody>
      </p:sp>
      <p:pic>
        <p:nvPicPr>
          <p:cNvPr id="7" name="Rezervirano mjesto sadržaja 6" descr="20150313_1042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116596">
            <a:off x="-343689" y="2480041"/>
            <a:ext cx="4038600" cy="3028950"/>
          </a:xfrm>
        </p:spPr>
      </p:pic>
      <p:pic>
        <p:nvPicPr>
          <p:cNvPr id="8" name="Rezervirano mjesto sadržaja 7" descr="20150313_10421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11091297">
            <a:off x="3780077" y="1178176"/>
            <a:ext cx="4977914" cy="428491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2.c  </a:t>
            </a:r>
            <a:endParaRPr lang="hr-HR" dirty="0"/>
          </a:p>
        </p:txBody>
      </p:sp>
      <p:sp>
        <p:nvSpPr>
          <p:cNvPr id="5" name="Rezervirano mjesto sadržaja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Priroda i društvo – </a:t>
            </a:r>
            <a:r>
              <a:rPr lang="hr-HR" dirty="0" err="1" smtClean="0"/>
              <a:t>izvanučionična</a:t>
            </a:r>
            <a:r>
              <a:rPr lang="hr-HR" dirty="0" smtClean="0"/>
              <a:t> nastava: Znamenitosti našega grada</a:t>
            </a:r>
          </a:p>
          <a:p>
            <a:r>
              <a:rPr lang="hr-HR" dirty="0" smtClean="0"/>
              <a:t>Hrvatski jezik – usmeno i pismeno izražavanje Moj grad</a:t>
            </a:r>
          </a:p>
          <a:p>
            <a:r>
              <a:rPr lang="hr-HR" dirty="0" smtClean="0"/>
              <a:t>Likovna kultura – Moj grad, slikanje, čistoća boje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2.d – integrirani dan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r-HR" dirty="0" smtClean="0"/>
              <a:t>Hrvatski jezik – usmeno i pismeno izražavanje – Moj grad, </a:t>
            </a:r>
            <a:r>
              <a:rPr lang="hr-HR" dirty="0" err="1" smtClean="0"/>
              <a:t>Dobriša</a:t>
            </a:r>
            <a:r>
              <a:rPr lang="hr-HR" dirty="0" smtClean="0"/>
              <a:t> Cesarić - Slap</a:t>
            </a:r>
          </a:p>
          <a:p>
            <a:r>
              <a:rPr lang="hr-HR" dirty="0" smtClean="0"/>
              <a:t>Glazbena kultura – stvaranje malih ritamskih cjelina o pjesmi Slap (uglazbljivanje)</a:t>
            </a:r>
          </a:p>
          <a:p>
            <a:r>
              <a:rPr lang="hr-HR" dirty="0" smtClean="0"/>
              <a:t>Likovna kultura – Oblikovanje na plohi, Slikanje,  čistoća boje </a:t>
            </a:r>
          </a:p>
          <a:p>
            <a:r>
              <a:rPr lang="hr-HR" dirty="0" smtClean="0"/>
              <a:t>Priroda i društvo - Prigodna tema, Zanimanja ljudi zavičaja</a:t>
            </a:r>
          </a:p>
          <a:p>
            <a:r>
              <a:rPr lang="hr-HR" dirty="0" smtClean="0"/>
              <a:t>Sat razrednika – virtualna šetnja Gradom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slov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2.d</a:t>
            </a:r>
            <a:endParaRPr lang="hr-HR" dirty="0"/>
          </a:p>
        </p:txBody>
      </p:sp>
      <p:pic>
        <p:nvPicPr>
          <p:cNvPr id="7" name="Rezervirano mjesto sadržaja 6" descr="20150313_09182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9896964">
            <a:off x="109652" y="2044018"/>
            <a:ext cx="4038600" cy="3028950"/>
          </a:xfrm>
        </p:spPr>
      </p:pic>
      <p:pic>
        <p:nvPicPr>
          <p:cNvPr id="8" name="Rezervirano mjesto sadržaja 7" descr="2.d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4051472">
            <a:off x="4183412" y="1747240"/>
            <a:ext cx="4987175" cy="3441949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3.a i 3.b – integrirani dan</a:t>
            </a:r>
            <a:endParaRPr lang="hr-HR" dirty="0"/>
          </a:p>
        </p:txBody>
      </p:sp>
      <p:sp>
        <p:nvSpPr>
          <p:cNvPr id="5" name="Rezervirano mjesto sadržaja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r-HR" dirty="0" smtClean="0"/>
              <a:t>Sat razrednika – upoznavanje znamenitosti grada</a:t>
            </a:r>
          </a:p>
          <a:p>
            <a:r>
              <a:rPr lang="hr-HR" dirty="0" smtClean="0"/>
              <a:t>Likovna kultura – Crtačka tekstura, spomenik fra Luki </a:t>
            </a:r>
            <a:r>
              <a:rPr lang="hr-HR" dirty="0" err="1" smtClean="0"/>
              <a:t>Ibrišimoviću</a:t>
            </a:r>
            <a:r>
              <a:rPr lang="hr-HR" dirty="0" smtClean="0"/>
              <a:t>, olovka</a:t>
            </a:r>
          </a:p>
          <a:p>
            <a:r>
              <a:rPr lang="hr-HR" dirty="0" smtClean="0"/>
              <a:t>Hrvatski jezik – Sokol ponad Požege, </a:t>
            </a:r>
            <a:r>
              <a:rPr lang="hr-HR" dirty="0" err="1" smtClean="0"/>
              <a:t>D.Horvatić</a:t>
            </a:r>
            <a:endParaRPr lang="hr-HR" dirty="0" smtClean="0"/>
          </a:p>
          <a:p>
            <a:r>
              <a:rPr lang="hr-HR" dirty="0" smtClean="0"/>
              <a:t>Glazbena kultura – Pjesme i plesovi </a:t>
            </a:r>
            <a:r>
              <a:rPr lang="hr-HR" dirty="0" err="1" smtClean="0"/>
              <a:t>Požeštine</a:t>
            </a:r>
            <a:r>
              <a:rPr lang="hr-HR" dirty="0" smtClean="0"/>
              <a:t> – učenje jednog tradicionalnog plesa i pjesme iz Požege i okolice</a:t>
            </a:r>
          </a:p>
          <a:p>
            <a:r>
              <a:rPr lang="hr-HR" dirty="0" smtClean="0"/>
              <a:t>Legende o Požegi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3.a i 3.b</a:t>
            </a:r>
            <a:endParaRPr lang="hr-HR" dirty="0"/>
          </a:p>
        </p:txBody>
      </p:sp>
      <p:pic>
        <p:nvPicPr>
          <p:cNvPr id="7" name="Rezervirano mjesto sadržaja 6" descr="grad 00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470944"/>
            <a:ext cx="4038600" cy="3028950"/>
          </a:xfrm>
        </p:spPr>
      </p:pic>
      <p:pic>
        <p:nvPicPr>
          <p:cNvPr id="8" name="Rezervirano mjesto sadržaja 7" descr="grad 00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470944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NAMJENA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hr-HR" dirty="0" smtClean="0"/>
              <a:t>Upoznati aktivnosti koje se provode u obilježavanju </a:t>
            </a:r>
            <a:r>
              <a:rPr lang="hr-HR" dirty="0" err="1" smtClean="0"/>
              <a:t>Grgureva</a:t>
            </a:r>
            <a:endParaRPr lang="hr-HR" dirty="0" smtClean="0"/>
          </a:p>
          <a:p>
            <a:r>
              <a:rPr lang="hr-HR" dirty="0" smtClean="0"/>
              <a:t>Razvijanje svijesti o čuvanju povijesnih vrijednosti i ljubavi prema svom rodnom gradu i užem zavičaju.</a:t>
            </a:r>
          </a:p>
          <a:p>
            <a:endParaRPr lang="hr-HR" dirty="0" smtClean="0"/>
          </a:p>
          <a:p>
            <a:endParaRPr lang="hr-HR" dirty="0" smtClean="0"/>
          </a:p>
          <a:p>
            <a:endParaRPr lang="hr-HR" dirty="0" smtClean="0"/>
          </a:p>
          <a:p>
            <a:endParaRPr lang="hr-HR" dirty="0" smtClean="0"/>
          </a:p>
          <a:p>
            <a:endParaRPr lang="hr-HR" dirty="0" smtClean="0"/>
          </a:p>
          <a:p>
            <a:endParaRPr lang="hr-HR" dirty="0" smtClean="0"/>
          </a:p>
          <a:p>
            <a:endParaRPr lang="hr-HR" dirty="0" smtClean="0"/>
          </a:p>
          <a:p>
            <a:endParaRPr lang="hr-HR" dirty="0" smtClean="0"/>
          </a:p>
          <a:p>
            <a:endParaRPr lang="hr-HR" dirty="0" smtClean="0"/>
          </a:p>
          <a:p>
            <a:endParaRPr lang="hr-HR" dirty="0" smtClean="0"/>
          </a:p>
          <a:p>
            <a:endParaRPr lang="hr-HR" dirty="0" smtClean="0"/>
          </a:p>
          <a:p>
            <a:endParaRPr lang="hr-HR" dirty="0" smtClean="0"/>
          </a:p>
          <a:p>
            <a:endParaRPr lang="hr-HR" dirty="0" smtClean="0"/>
          </a:p>
          <a:p>
            <a:r>
              <a:rPr lang="hr-HR" dirty="0" smtClean="0"/>
              <a:t>    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3.a i 3.b</a:t>
            </a:r>
            <a:endParaRPr lang="hr-HR" dirty="0"/>
          </a:p>
        </p:txBody>
      </p:sp>
      <p:pic>
        <p:nvPicPr>
          <p:cNvPr id="5" name="Rezervirano mjesto sadržaja 4" descr="grad 00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571612"/>
            <a:ext cx="4038600" cy="3928282"/>
          </a:xfrm>
        </p:spPr>
      </p:pic>
      <p:pic>
        <p:nvPicPr>
          <p:cNvPr id="6" name="Rezervirano mjesto sadržaja 5" descr="grad 01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071546"/>
            <a:ext cx="4038600" cy="4428348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804052"/>
          </a:xfrm>
        </p:spPr>
        <p:txBody>
          <a:bodyPr/>
          <a:lstStyle/>
          <a:p>
            <a:r>
              <a:rPr lang="hr-HR" dirty="0" smtClean="0"/>
              <a:t>3.C – integriran dan</a:t>
            </a:r>
            <a:endParaRPr lang="hr-HR" dirty="0"/>
          </a:p>
        </p:txBody>
      </p:sp>
      <p:sp>
        <p:nvSpPr>
          <p:cNvPr id="5" name="Rezervirano mjesto sadržaja 4"/>
          <p:cNvSpPr>
            <a:spLocks noGrp="1"/>
          </p:cNvSpPr>
          <p:nvPr>
            <p:ph idx="1"/>
          </p:nvPr>
        </p:nvSpPr>
        <p:spPr>
          <a:xfrm>
            <a:off x="457200" y="928670"/>
            <a:ext cx="8229600" cy="5715040"/>
          </a:xfrm>
        </p:spPr>
        <p:txBody>
          <a:bodyPr>
            <a:noAutofit/>
          </a:bodyPr>
          <a:lstStyle/>
          <a:p>
            <a:r>
              <a:rPr lang="hr-HR" sz="2400" dirty="0" smtClean="0">
                <a:latin typeface="Century Gothic" pitchFamily="34" charset="0"/>
              </a:rPr>
              <a:t>CILJ</a:t>
            </a:r>
            <a:r>
              <a:rPr lang="vi-VN" sz="2400" dirty="0" smtClean="0"/>
              <a:t>: Cjelovit doživljaj jezično-umjetničkoga i povijesnog nastavnog područja i nastavnih  aktivnosti , zajedničko aktivno sudjelovanje učenika uz međusobno uvažavanje i djelovanje.</a:t>
            </a:r>
          </a:p>
          <a:p>
            <a:r>
              <a:rPr lang="vi-VN" sz="2400" dirty="0" smtClean="0"/>
              <a:t>OBRAZOVNA POSTIGNUĆA: upoznati važne kulturno-povijesne spomenike zavičaja,znamenite Požežane,obraditi nekoliko pripovijetki Zlate Kolarić Kišur; istraživati i povezivati na temelju povijesnih izvora (predmeti, fotografije, mape, karte...)</a:t>
            </a:r>
          </a:p>
          <a:p>
            <a:r>
              <a:rPr lang="vi-VN" sz="2400" dirty="0" smtClean="0"/>
              <a:t>ISHODI UČENJA: izdvaja važnije događaje iz prošlosti zavičaja i opisuje ih temeljem kulturno- -povijesnih spomenika zavičaja; nabraja i imenuje kulturno-povijesne spomenike zavičaja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642918"/>
            <a:ext cx="8229600" cy="5811890"/>
          </a:xfrm>
        </p:spPr>
        <p:txBody>
          <a:bodyPr>
            <a:normAutofit fontScale="70000" lnSpcReduction="20000"/>
          </a:bodyPr>
          <a:lstStyle/>
          <a:p>
            <a:r>
              <a:rPr lang="vi-VN" dirty="0" smtClean="0"/>
              <a:t>Zadaci po predmetnim područjima:</a:t>
            </a:r>
          </a:p>
          <a:p>
            <a:r>
              <a:rPr lang="vi-VN" b="1" dirty="0" smtClean="0"/>
              <a:t>HRVATSKI JEZIK- </a:t>
            </a:r>
            <a:r>
              <a:rPr lang="vi-VN" dirty="0" smtClean="0"/>
              <a:t>obrada nekoliko pripovijetki Zlate Kolarić Kišur</a:t>
            </a:r>
          </a:p>
          <a:p>
            <a:r>
              <a:rPr lang="vi-VN" b="1" dirty="0" smtClean="0"/>
              <a:t>MATEMATIKA</a:t>
            </a:r>
            <a:r>
              <a:rPr lang="vi-VN" dirty="0" smtClean="0"/>
              <a:t>-Zanimljivi zadaci iz matematike, zadaci riječima vezani uz prošlost i događaje iz prošlosti</a:t>
            </a:r>
          </a:p>
          <a:p>
            <a:r>
              <a:rPr lang="vi-VN" b="1" dirty="0" smtClean="0"/>
              <a:t>PRIRODA I DRUŠTVO </a:t>
            </a:r>
            <a:r>
              <a:rPr lang="vi-VN" dirty="0" smtClean="0"/>
              <a:t>–</a:t>
            </a:r>
          </a:p>
          <a:p>
            <a:r>
              <a:rPr lang="vi-VN" dirty="0" smtClean="0"/>
              <a:t>a) odrediti koji su važniji kulturno-povijesni spomenici u zavičaju; upoznati kako su živjeli ljudi koji su u prošlosti živjeli na prostorima zavičajne regije</a:t>
            </a:r>
          </a:p>
          <a:p>
            <a:r>
              <a:rPr lang="vi-VN" dirty="0" smtClean="0"/>
              <a:t>b) razvijati sposobnost promatranja, razlikovanja, imenovanja i opisivanja kulturno-</a:t>
            </a:r>
            <a:br>
              <a:rPr lang="vi-VN" dirty="0" smtClean="0"/>
            </a:br>
            <a:r>
              <a:rPr lang="vi-VN" dirty="0" smtClean="0"/>
              <a:t>-povijesnih spomenika iz zavičaja (starih predmeta i građevina) te istraživanja prošlosti zavičaja temeljem povijesnih izvora</a:t>
            </a:r>
          </a:p>
          <a:p>
            <a:r>
              <a:rPr lang="vi-VN" dirty="0" smtClean="0"/>
              <a:t>c) poticati učenike na upoznavanje, posjećivanje i čuvanje kulturno-povijesnih</a:t>
            </a:r>
            <a:r>
              <a:rPr lang="hr-HR" dirty="0" smtClean="0"/>
              <a:t> </a:t>
            </a:r>
            <a:r>
              <a:rPr lang="vi-VN" dirty="0" smtClean="0"/>
              <a:t>spomenika; osvijestiti važnost očuvanja kulturno-povijesnih spomenika za naše</a:t>
            </a:r>
            <a:r>
              <a:rPr lang="hr-HR" dirty="0" smtClean="0"/>
              <a:t> </a:t>
            </a:r>
            <a:r>
              <a:rPr lang="vi-VN" dirty="0" smtClean="0"/>
              <a:t>potomke</a:t>
            </a:r>
          </a:p>
          <a:p>
            <a:r>
              <a:rPr lang="vi-VN" b="1" dirty="0" smtClean="0"/>
              <a:t>LIKOVNA KULTURA </a:t>
            </a:r>
            <a:r>
              <a:rPr lang="vi-VN" dirty="0" smtClean="0"/>
              <a:t>– portreti znamenitih Požežana ( pastele )</a:t>
            </a:r>
          </a:p>
          <a:p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3.c</a:t>
            </a:r>
            <a:endParaRPr lang="hr-HR" dirty="0"/>
          </a:p>
        </p:txBody>
      </p:sp>
      <p:pic>
        <p:nvPicPr>
          <p:cNvPr id="6" name="Rezervirano mjesto sadržaja 5" descr="20150312_09191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3509484">
            <a:off x="457200" y="2470944"/>
            <a:ext cx="4038600" cy="3028950"/>
          </a:xfrm>
        </p:spPr>
      </p:pic>
      <p:pic>
        <p:nvPicPr>
          <p:cNvPr id="7" name="Rezervirano mjesto sadržaja 6" descr="20150312_09191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3235786">
            <a:off x="4648200" y="2470944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4.a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Izradili prezentacije </a:t>
            </a:r>
            <a:r>
              <a:rPr lang="hr-HR" dirty="0" smtClean="0"/>
              <a:t>PPT, stare građevine u Požegi, </a:t>
            </a:r>
          </a:p>
          <a:p>
            <a:r>
              <a:rPr lang="hr-HR" dirty="0" smtClean="0"/>
              <a:t>znamenite osobe, </a:t>
            </a:r>
          </a:p>
          <a:p>
            <a:r>
              <a:rPr lang="hr-HR" dirty="0" smtClean="0"/>
              <a:t>Požega nekad i </a:t>
            </a:r>
            <a:r>
              <a:rPr lang="hr-HR" dirty="0" smtClean="0"/>
              <a:t>danas, gledali 3. a i 3.b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4.a</a:t>
            </a:r>
            <a:endParaRPr lang="hr-HR" dirty="0"/>
          </a:p>
        </p:txBody>
      </p:sp>
      <p:pic>
        <p:nvPicPr>
          <p:cNvPr id="6" name="Rezervirano mjesto sadržaja 5" descr="20150312_134136_resized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2470944"/>
            <a:ext cx="4038600" cy="3028950"/>
          </a:xfrm>
        </p:spPr>
      </p:pic>
      <p:pic>
        <p:nvPicPr>
          <p:cNvPr id="7" name="Rezervirano mjesto sadržaja 6" descr="20150312_134207_resized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2470944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4.a</a:t>
            </a:r>
            <a:endParaRPr lang="hr-HR" dirty="0"/>
          </a:p>
        </p:txBody>
      </p:sp>
      <p:pic>
        <p:nvPicPr>
          <p:cNvPr id="5" name="Rezervirano mjesto sadržaja 4" descr="20150312_134848_resized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2470944"/>
            <a:ext cx="4038600" cy="3028950"/>
          </a:xfrm>
        </p:spPr>
      </p:pic>
      <p:pic>
        <p:nvPicPr>
          <p:cNvPr id="6" name="Rezervirano mjesto sadržaja 5" descr="20150312_140043_resized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2470944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4.b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šetnja gradom, obilazak sva tri gradska trga, izrada makete grada Požege, integrirani dan</a:t>
            </a:r>
          </a:p>
          <a:p>
            <a:r>
              <a:rPr lang="hr-HR" dirty="0" smtClean="0"/>
              <a:t>Likovna kultura – maketa ustanova i znamenitosti grada Požege</a:t>
            </a:r>
          </a:p>
          <a:p>
            <a:r>
              <a:rPr lang="hr-HR" dirty="0" smtClean="0"/>
              <a:t>Hrvatski jezik – stvaralačko pisanje, samostalni oblik sastava o svom gradu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4.b</a:t>
            </a:r>
            <a:endParaRPr lang="hr-HR" dirty="0"/>
          </a:p>
        </p:txBody>
      </p:sp>
      <p:pic>
        <p:nvPicPr>
          <p:cNvPr id="7" name="Rezervirano mjesto sadržaja 6" descr="4.b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214422"/>
            <a:ext cx="4038600" cy="4285472"/>
          </a:xfrm>
        </p:spPr>
      </p:pic>
      <p:pic>
        <p:nvPicPr>
          <p:cNvPr id="9" name="Rezervirano mjesto sadržaja 8" descr="4.b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741464">
            <a:off x="4734423" y="1674511"/>
            <a:ext cx="4038600" cy="3834718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4.b</a:t>
            </a:r>
            <a:endParaRPr lang="hr-HR" dirty="0"/>
          </a:p>
        </p:txBody>
      </p:sp>
      <p:pic>
        <p:nvPicPr>
          <p:cNvPr id="5" name="Rezervirano mjesto sadržaja 4" descr="4.b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20170229">
            <a:off x="457200" y="1285861"/>
            <a:ext cx="4038600" cy="3917702"/>
          </a:xfrm>
        </p:spPr>
      </p:pic>
      <p:pic>
        <p:nvPicPr>
          <p:cNvPr id="6" name="Rezervirano mjesto sadržaja 5" descr="FullSizeRender (1)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890325">
            <a:off x="4645553" y="1377615"/>
            <a:ext cx="4197255" cy="3705204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Međukulturna dimenzija – zavičajni identitet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CILJ:</a:t>
            </a:r>
          </a:p>
          <a:p>
            <a:r>
              <a:rPr lang="hr-HR" dirty="0" smtClean="0"/>
              <a:t>Razviti kod učenika osobni, zavičajni ( te nacionalni, hrvatski domovinski) identitet i poticati </a:t>
            </a:r>
            <a:r>
              <a:rPr lang="hr-HR" dirty="0" err="1" smtClean="0"/>
              <a:t>interkulturalnu</a:t>
            </a:r>
            <a:r>
              <a:rPr lang="hr-HR" dirty="0" smtClean="0"/>
              <a:t> otvorenost i komunikaciju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4.b</a:t>
            </a:r>
            <a:endParaRPr lang="hr-HR" dirty="0"/>
          </a:p>
        </p:txBody>
      </p:sp>
      <p:pic>
        <p:nvPicPr>
          <p:cNvPr id="5" name="Rezervirano mjesto sadržaja 4" descr="FullSizeRender (2)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20892244">
            <a:off x="360189" y="1465318"/>
            <a:ext cx="4038600" cy="4111135"/>
          </a:xfrm>
        </p:spPr>
      </p:pic>
      <p:pic>
        <p:nvPicPr>
          <p:cNvPr id="6" name="Rezervirano mjesto sadržaja 5" descr="4.b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714356"/>
            <a:ext cx="4038600" cy="503500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4.b</a:t>
            </a:r>
            <a:endParaRPr lang="hr-HR" dirty="0"/>
          </a:p>
        </p:txBody>
      </p:sp>
      <p:pic>
        <p:nvPicPr>
          <p:cNvPr id="5" name="Rezervirano mjesto sadržaja 4" descr="4,b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37761" y="1722438"/>
            <a:ext cx="3477477" cy="4525962"/>
          </a:xfrm>
        </p:spPr>
      </p:pic>
      <p:pic>
        <p:nvPicPr>
          <p:cNvPr id="6" name="Rezervirano mjesto sadržaja 5" descr="IMG_4392 (1)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500174"/>
            <a:ext cx="4038600" cy="399972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4.c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šetnja gradom do kapelice </a:t>
            </a:r>
            <a:r>
              <a:rPr lang="hr-HR" dirty="0" err="1" smtClean="0"/>
              <a:t>Sv.Vida</a:t>
            </a:r>
            <a:endParaRPr lang="hr-HR" dirty="0" smtClean="0"/>
          </a:p>
          <a:p>
            <a:r>
              <a:rPr lang="hr-HR" dirty="0" smtClean="0"/>
              <a:t> prepoznati znamenitosti grada, običaje proslave </a:t>
            </a:r>
            <a:r>
              <a:rPr lang="hr-HR" dirty="0" err="1" smtClean="0"/>
              <a:t>Grgureva</a:t>
            </a:r>
            <a:r>
              <a:rPr lang="hr-HR" dirty="0" smtClean="0"/>
              <a:t>, </a:t>
            </a:r>
          </a:p>
          <a:p>
            <a:r>
              <a:rPr lang="hr-HR" dirty="0" smtClean="0"/>
              <a:t>predavanje o postrojbi Grgura,</a:t>
            </a:r>
          </a:p>
          <a:p>
            <a:r>
              <a:rPr lang="hr-HR" dirty="0" smtClean="0"/>
              <a:t> promatranje topova, </a:t>
            </a:r>
          </a:p>
          <a:p>
            <a:r>
              <a:rPr lang="hr-HR" dirty="0" smtClean="0"/>
              <a:t>analiza reljefa, </a:t>
            </a:r>
          </a:p>
          <a:p>
            <a:r>
              <a:rPr lang="hr-HR" dirty="0" smtClean="0"/>
              <a:t>šetnja Požeškom gorom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4.c</a:t>
            </a:r>
            <a:endParaRPr lang="hr-HR" dirty="0"/>
          </a:p>
        </p:txBody>
      </p:sp>
      <p:pic>
        <p:nvPicPr>
          <p:cNvPr id="7" name="Rezervirano mjesto sadržaja 6" descr="11022960_10153260477373254_1901639735_n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20353511">
            <a:off x="330864" y="1815392"/>
            <a:ext cx="4038600" cy="3674005"/>
          </a:xfrm>
        </p:spPr>
      </p:pic>
      <p:pic>
        <p:nvPicPr>
          <p:cNvPr id="8" name="Rezervirano mjesto sadržaja 7" descr="11063262_10153260477228254_1803738920_n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2504599"/>
            <a:ext cx="4038600" cy="296164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4.c</a:t>
            </a:r>
            <a:endParaRPr lang="hr-HR" dirty="0"/>
          </a:p>
        </p:txBody>
      </p:sp>
      <p:pic>
        <p:nvPicPr>
          <p:cNvPr id="5" name="Rezervirano mjesto sadržaja 4" descr="11063306_10153260477143254_1104676493_n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20508179">
            <a:off x="457200" y="1785926"/>
            <a:ext cx="4038600" cy="3680313"/>
          </a:xfrm>
        </p:spPr>
      </p:pic>
      <p:pic>
        <p:nvPicPr>
          <p:cNvPr id="6" name="Rezervirano mjesto sadržaja 5" descr="11076035_10153260477463254_1568144318_n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1142984"/>
            <a:ext cx="4038600" cy="432325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slov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4.c</a:t>
            </a:r>
            <a:endParaRPr lang="hr-HR" dirty="0"/>
          </a:p>
        </p:txBody>
      </p:sp>
      <p:pic>
        <p:nvPicPr>
          <p:cNvPr id="5" name="Rezervirano mjesto sadržaja 4" descr="IMG_5253[1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11405" y="1428736"/>
            <a:ext cx="6121190" cy="5026039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Kreativna skupina </a:t>
            </a:r>
            <a:r>
              <a:rPr lang="hr-HR" dirty="0" smtClean="0"/>
              <a:t>3.b.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Izrada lutkica Društva sv. Grgur</a:t>
            </a:r>
          </a:p>
          <a:p>
            <a:r>
              <a:rPr lang="hr-HR" dirty="0" smtClean="0"/>
              <a:t>Izrada znamenitosti grada Požege (crkva, muzej) od plastičnih boca koje su oslikane bojama i temperama</a:t>
            </a:r>
          </a:p>
          <a:p>
            <a:r>
              <a:rPr lang="hr-HR" dirty="0" smtClean="0"/>
              <a:t>Izrada sličica i fotografija povodom prošlosti iz grada Požege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Kreativna skupina</a:t>
            </a:r>
            <a:endParaRPr lang="hr-HR" dirty="0"/>
          </a:p>
        </p:txBody>
      </p:sp>
      <p:pic>
        <p:nvPicPr>
          <p:cNvPr id="7" name="Rezervirano mjesto sadržaja 6" descr="3.b škola 00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714488"/>
            <a:ext cx="4038600" cy="3785406"/>
          </a:xfrm>
        </p:spPr>
      </p:pic>
      <p:pic>
        <p:nvPicPr>
          <p:cNvPr id="8" name="Rezervirano mjesto sadržaja 7" descr="3.b škola 00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470944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Kreativna skupina</a:t>
            </a:r>
            <a:endParaRPr lang="hr-HR" dirty="0"/>
          </a:p>
        </p:txBody>
      </p:sp>
      <p:pic>
        <p:nvPicPr>
          <p:cNvPr id="5" name="Rezervirano mjesto sadržaja 4" descr="3.b škola 02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78745" y="1722438"/>
            <a:ext cx="3395510" cy="4525962"/>
          </a:xfrm>
        </p:spPr>
      </p:pic>
      <p:pic>
        <p:nvPicPr>
          <p:cNvPr id="6" name="Rezervirano mjesto sadržaja 5" descr="3.b škola 02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470944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grad 00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470944"/>
            <a:ext cx="4038600" cy="3028950"/>
          </a:xfrm>
        </p:spPr>
      </p:pic>
      <p:pic>
        <p:nvPicPr>
          <p:cNvPr id="6" name="Rezervirano mjesto sadržaja 5" descr="grad 00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857364"/>
            <a:ext cx="4038600" cy="364253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785794"/>
            <a:ext cx="8229600" cy="5669014"/>
          </a:xfrm>
        </p:spPr>
        <p:txBody>
          <a:bodyPr>
            <a:normAutofit fontScale="92500"/>
          </a:bodyPr>
          <a:lstStyle/>
          <a:p>
            <a:r>
              <a:rPr lang="hr-HR" dirty="0" smtClean="0"/>
              <a:t>ISHODI:</a:t>
            </a:r>
          </a:p>
          <a:p>
            <a:r>
              <a:rPr lang="hr-HR" dirty="0" smtClean="0"/>
              <a:t>Određuje svoj identitet i navodi neka od njegovih najvažnijih obilježja</a:t>
            </a:r>
          </a:p>
          <a:p>
            <a:r>
              <a:rPr lang="hr-HR" dirty="0" smtClean="0"/>
              <a:t>Nabraja kulturne razlike koje postoje u razrednom odjelu</a:t>
            </a:r>
          </a:p>
          <a:p>
            <a:r>
              <a:rPr lang="hr-HR" dirty="0" smtClean="0"/>
              <a:t>Razumije i poštuje druge učenike te tako pridonosi razvoju razredne zajednice kao cjeline</a:t>
            </a:r>
          </a:p>
          <a:p>
            <a:r>
              <a:rPr lang="hr-HR" dirty="0" smtClean="0"/>
              <a:t>Koristi vještine </a:t>
            </a:r>
            <a:r>
              <a:rPr lang="hr-HR" dirty="0" err="1" smtClean="0"/>
              <a:t>interkulturalne</a:t>
            </a:r>
            <a:r>
              <a:rPr lang="hr-HR" dirty="0" smtClean="0"/>
              <a:t> komunikacije</a:t>
            </a:r>
          </a:p>
          <a:p>
            <a:r>
              <a:rPr lang="hr-HR" dirty="0" smtClean="0"/>
              <a:t>Razumije da kulturne razlike obogaćuju razredni odjel i školu ako se svi međusobno poštuju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zervirano mjesto sadržaja 6" descr="3.b škola 0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571480"/>
            <a:ext cx="8501122" cy="588329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sz="4400" dirty="0" smtClean="0"/>
              <a:t>7. korak: predstavljanje rješenja i rezultata</a:t>
            </a:r>
            <a:endParaRPr lang="hr-HR" dirty="0"/>
          </a:p>
        </p:txBody>
      </p:sp>
      <p:sp>
        <p:nvSpPr>
          <p:cNvPr id="5" name="Rezervirano mjesto sadržaja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hr-HR" sz="2800" i="1" dirty="0" smtClean="0">
                <a:latin typeface="Arial" pitchFamily="34" charset="0"/>
                <a:cs typeface="Arial" pitchFamily="34" charset="0"/>
              </a:rPr>
              <a:t>pismeno dokumentiranje ponuđenog rješenja u mapama, plakatima i drugim prikladnim oblicima školi, roditeljima, udrugama, Lokalnim novinama, Županijskoj panorami, Županijskom radiju i TV</a:t>
            </a:r>
            <a:endParaRPr lang="hr-HR" i="1" dirty="0" smtClean="0"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hr-HR" sz="2800" dirty="0" smtClean="0">
                <a:cs typeface="Arial" pitchFamily="34" charset="0"/>
              </a:rPr>
              <a:t>Projekt predstavili Školskom stručnom vijeću</a:t>
            </a:r>
          </a:p>
          <a:p>
            <a:pPr>
              <a:buFontTx/>
              <a:buChar char="-"/>
            </a:pPr>
            <a:endParaRPr lang="hr-HR" sz="2800" dirty="0" smtClean="0"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hr-HR" sz="2000" b="1" dirty="0" smtClean="0">
                <a:cs typeface="Arial" pitchFamily="34" charset="0"/>
              </a:rPr>
              <a:t>Planiramo: Učiteljskom vijeću, </a:t>
            </a:r>
            <a:r>
              <a:rPr lang="hr-HR" sz="2000" b="1" dirty="0" err="1" smtClean="0">
                <a:cs typeface="Arial" pitchFamily="34" charset="0"/>
              </a:rPr>
              <a:t>Vijeću</a:t>
            </a:r>
            <a:r>
              <a:rPr lang="hr-HR" sz="2000" b="1" dirty="0" smtClean="0">
                <a:cs typeface="Arial" pitchFamily="34" charset="0"/>
              </a:rPr>
              <a:t> roditelja</a:t>
            </a:r>
            <a:r>
              <a:rPr lang="hr-HR" sz="2000" b="1" dirty="0" smtClean="0">
                <a:latin typeface="Arial" pitchFamily="34" charset="0"/>
                <a:cs typeface="Arial" pitchFamily="34" charset="0"/>
              </a:rPr>
              <a:t>, Županijskom stručnom vijeću učitelja razredne nastave, 034 portalu, Požeškoj kronici i na roditeljskim sastancima</a:t>
            </a:r>
            <a:r>
              <a:rPr lang="hr-HR" sz="2800" dirty="0" smtClean="0">
                <a:latin typeface="Arial" pitchFamily="34" charset="0"/>
                <a:cs typeface="Arial" pitchFamily="34" charset="0"/>
              </a:rPr>
              <a:t>.</a:t>
            </a:r>
            <a:endParaRPr lang="hr-HR" dirty="0" smtClean="0">
              <a:latin typeface="Arial" pitchFamily="34" charset="0"/>
              <a:cs typeface="Arial" pitchFamily="34" charset="0"/>
            </a:endParaRPr>
          </a:p>
          <a:p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Ekološka  dimenzija – </a:t>
            </a:r>
            <a:r>
              <a:rPr lang="hr-HR" dirty="0" err="1" smtClean="0"/>
              <a:t>Izvanučionička</a:t>
            </a:r>
            <a:r>
              <a:rPr lang="hr-HR" dirty="0" smtClean="0"/>
              <a:t> nastava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CILJ: </a:t>
            </a:r>
          </a:p>
          <a:p>
            <a:r>
              <a:rPr lang="hr-HR" dirty="0" smtClean="0"/>
              <a:t>Razviti kod učenika svijest o pravu na zdrav okoliš i odgovornost pojedinca za održivi razvoj zajednice</a:t>
            </a:r>
          </a:p>
          <a:p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6240518"/>
          </a:xfrm>
        </p:spPr>
        <p:txBody>
          <a:bodyPr/>
          <a:lstStyle/>
          <a:p>
            <a:r>
              <a:rPr lang="hr-HR" dirty="0" smtClean="0"/>
              <a:t>ISHODI:</a:t>
            </a:r>
          </a:p>
          <a:p>
            <a:r>
              <a:rPr lang="hr-HR" dirty="0" smtClean="0"/>
              <a:t>Objašnjava svoju ulogu u održavanju čistoće prostora i predmeta</a:t>
            </a:r>
          </a:p>
          <a:p>
            <a:r>
              <a:rPr lang="hr-HR" dirty="0" smtClean="0"/>
              <a:t>Prepoznaje važnost očuvanja okoliša i odgovornim ponašanjem pridonosi njegovu očuvanju</a:t>
            </a:r>
          </a:p>
          <a:p>
            <a:r>
              <a:rPr lang="hr-HR" dirty="0" smtClean="0"/>
              <a:t>Objašnjava važnost čuvanja vode i el. energije  u odnosu na zaštitu okoliša</a:t>
            </a:r>
          </a:p>
          <a:p>
            <a:r>
              <a:rPr lang="hr-HR" dirty="0" smtClean="0"/>
              <a:t>Sudjeluje u akcijama prikupljanja starog papira,limenki, baterija…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Metode, oblici rada, učenja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hr-HR" dirty="0" smtClean="0"/>
              <a:t>Metoda intelektualnog rada</a:t>
            </a:r>
          </a:p>
          <a:p>
            <a:r>
              <a:rPr lang="hr-HR" dirty="0" smtClean="0"/>
              <a:t>Metoda skupnog rada</a:t>
            </a:r>
          </a:p>
          <a:p>
            <a:r>
              <a:rPr lang="hr-HR" dirty="0" smtClean="0"/>
              <a:t>Suradničke metode</a:t>
            </a:r>
          </a:p>
          <a:p>
            <a:r>
              <a:rPr lang="hr-HR" dirty="0" smtClean="0"/>
              <a:t>Kritičko razmišljanje</a:t>
            </a:r>
          </a:p>
          <a:p>
            <a:r>
              <a:rPr lang="hr-HR" dirty="0" smtClean="0"/>
              <a:t>Istraživačko učenje</a:t>
            </a:r>
          </a:p>
          <a:p>
            <a:r>
              <a:rPr lang="hr-HR" dirty="0" smtClean="0"/>
              <a:t>Metoda pisanih radova</a:t>
            </a:r>
          </a:p>
          <a:p>
            <a:r>
              <a:rPr lang="hr-HR" dirty="0" smtClean="0"/>
              <a:t>Metoda likovnih i grafičkih radova</a:t>
            </a:r>
          </a:p>
          <a:p>
            <a:r>
              <a:rPr lang="hr-HR" dirty="0" smtClean="0"/>
              <a:t>Individualni rad, </a:t>
            </a:r>
            <a:r>
              <a:rPr lang="hr-HR" dirty="0" err="1" smtClean="0"/>
              <a:t>rad</a:t>
            </a:r>
            <a:r>
              <a:rPr lang="hr-HR" dirty="0" smtClean="0"/>
              <a:t> u paru, skupni rad</a:t>
            </a:r>
          </a:p>
          <a:p>
            <a:r>
              <a:rPr lang="hr-HR" dirty="0" smtClean="0"/>
              <a:t>Plenarni rad</a:t>
            </a:r>
          </a:p>
          <a:p>
            <a:r>
              <a:rPr lang="hr-HR" dirty="0" smtClean="0"/>
              <a:t>Timski rad</a:t>
            </a:r>
          </a:p>
          <a:p>
            <a:r>
              <a:rPr lang="hr-HR" dirty="0" smtClean="0"/>
              <a:t>Projektno učenje</a:t>
            </a:r>
          </a:p>
          <a:p>
            <a:endParaRPr lang="hr-HR" dirty="0" smtClean="0"/>
          </a:p>
          <a:p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Resursi 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Internet</a:t>
            </a:r>
          </a:p>
          <a:p>
            <a:r>
              <a:rPr lang="hr-HR" dirty="0" smtClean="0"/>
              <a:t>Enciklopedije</a:t>
            </a:r>
          </a:p>
          <a:p>
            <a:r>
              <a:rPr lang="hr-HR" dirty="0" smtClean="0"/>
              <a:t>Stručna literatura</a:t>
            </a:r>
          </a:p>
          <a:p>
            <a:r>
              <a:rPr lang="hr-HR" dirty="0" smtClean="0"/>
              <a:t>Časopisi, novine</a:t>
            </a:r>
          </a:p>
          <a:p>
            <a:r>
              <a:rPr lang="hr-HR" dirty="0" smtClean="0"/>
              <a:t>Hamer – papiri</a:t>
            </a:r>
          </a:p>
          <a:p>
            <a:r>
              <a:rPr lang="hr-HR" dirty="0" smtClean="0"/>
              <a:t>Likovni pribor</a:t>
            </a:r>
          </a:p>
          <a:p>
            <a:r>
              <a:rPr lang="hr-HR" dirty="0" smtClean="0"/>
              <a:t>Zorna stvarnost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duševljenje">
  <a:themeElements>
    <a:clrScheme name="Oduševljenj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Oduševljenj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duševljenj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202</TotalTime>
  <Words>1274</Words>
  <Application>Microsoft Office PowerPoint</Application>
  <PresentationFormat>Prikaz na zaslonu (4:3)</PresentationFormat>
  <Paragraphs>185</Paragraphs>
  <Slides>51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51</vt:i4>
      </vt:variant>
    </vt:vector>
  </HeadingPairs>
  <TitlesOfParts>
    <vt:vector size="52" baseType="lpstr">
      <vt:lpstr>Oduševljenje</vt:lpstr>
      <vt:lpstr>ŠKOLSKI PROJEKT RAZREDNE NASTAVE</vt:lpstr>
      <vt:lpstr>CILJ</vt:lpstr>
      <vt:lpstr>NAMJENA</vt:lpstr>
      <vt:lpstr>Međukulturna dimenzija – zavičajni identitet</vt:lpstr>
      <vt:lpstr>Slajd 5</vt:lpstr>
      <vt:lpstr>Ekološka  dimenzija – Izvanučionička nastava</vt:lpstr>
      <vt:lpstr>Slajd 7</vt:lpstr>
      <vt:lpstr>Metode, oblici rada, učenja</vt:lpstr>
      <vt:lpstr>Resursi </vt:lpstr>
      <vt:lpstr>Slajd 10</vt:lpstr>
      <vt:lpstr>1.izbor problema (pronalaženje teme) </vt:lpstr>
      <vt:lpstr>2. korak: istraživanje problema</vt:lpstr>
      <vt:lpstr>3. korak:  moguća rješenja problema</vt:lpstr>
      <vt:lpstr>4. korak:izbor najboljeg pristupa rješenju problema</vt:lpstr>
      <vt:lpstr>Slajd 15</vt:lpstr>
      <vt:lpstr>Slajd 16</vt:lpstr>
      <vt:lpstr>Slajd 17</vt:lpstr>
      <vt:lpstr>5. korak: plan djelovanja</vt:lpstr>
      <vt:lpstr>6. korak: predstavljanje plana ostalima - akcija </vt:lpstr>
      <vt:lpstr>1.a- šetnja gradom, upoznavanje znamenitosti našega grada, te običaje prigodom Grgureva , integrirani dan </vt:lpstr>
      <vt:lpstr>1.a</vt:lpstr>
      <vt:lpstr>1.c - šetnja gradom – upoznati znamenitosti našega grada, integrirani dan </vt:lpstr>
      <vt:lpstr>2.a – integrirani dan</vt:lpstr>
      <vt:lpstr>2.a</vt:lpstr>
      <vt:lpstr>2.c  </vt:lpstr>
      <vt:lpstr>2.d – integrirani dan</vt:lpstr>
      <vt:lpstr>2.d</vt:lpstr>
      <vt:lpstr>3.a i 3.b – integrirani dan</vt:lpstr>
      <vt:lpstr>3.a i 3.b</vt:lpstr>
      <vt:lpstr>3.a i 3.b</vt:lpstr>
      <vt:lpstr>3.C – integriran dan</vt:lpstr>
      <vt:lpstr>Slajd 32</vt:lpstr>
      <vt:lpstr>3.c</vt:lpstr>
      <vt:lpstr>4.a</vt:lpstr>
      <vt:lpstr>4.a</vt:lpstr>
      <vt:lpstr>4.a</vt:lpstr>
      <vt:lpstr>4.b</vt:lpstr>
      <vt:lpstr>4.b</vt:lpstr>
      <vt:lpstr>4.b</vt:lpstr>
      <vt:lpstr>4.b</vt:lpstr>
      <vt:lpstr>4.b</vt:lpstr>
      <vt:lpstr>4.c</vt:lpstr>
      <vt:lpstr>4.c</vt:lpstr>
      <vt:lpstr>4.c</vt:lpstr>
      <vt:lpstr>4.c</vt:lpstr>
      <vt:lpstr>Kreativna skupina 3.b.</vt:lpstr>
      <vt:lpstr>Kreativna skupina</vt:lpstr>
      <vt:lpstr>Kreativna skupina</vt:lpstr>
      <vt:lpstr>Slajd 49</vt:lpstr>
      <vt:lpstr>Slajd 50</vt:lpstr>
      <vt:lpstr>7. korak: predstavljanje rješenja i rezultata</vt:lpstr>
    </vt:vector>
  </TitlesOfParts>
  <Company>-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ŠKOLSKI PROJEKT RAZREDNE NASTAVE</dc:title>
  <dc:creator>-</dc:creator>
  <cp:lastModifiedBy>-</cp:lastModifiedBy>
  <cp:revision>21</cp:revision>
  <dcterms:created xsi:type="dcterms:W3CDTF">2015-03-14T09:10:06Z</dcterms:created>
  <dcterms:modified xsi:type="dcterms:W3CDTF">2015-03-18T08:31:47Z</dcterms:modified>
</cp:coreProperties>
</file>